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371" r:id="rId6"/>
    <p:sldId id="402" r:id="rId7"/>
    <p:sldId id="374" r:id="rId8"/>
    <p:sldId id="368" r:id="rId9"/>
    <p:sldId id="380" r:id="rId10"/>
    <p:sldId id="444" r:id="rId11"/>
    <p:sldId id="423" r:id="rId12"/>
    <p:sldId id="424" r:id="rId13"/>
    <p:sldId id="425" r:id="rId14"/>
    <p:sldId id="441" r:id="rId15"/>
    <p:sldId id="445" r:id="rId16"/>
    <p:sldId id="446" r:id="rId17"/>
    <p:sldId id="407" r:id="rId18"/>
    <p:sldId id="439" r:id="rId19"/>
    <p:sldId id="447" r:id="rId20"/>
    <p:sldId id="418" r:id="rId21"/>
    <p:sldId id="417" r:id="rId22"/>
    <p:sldId id="437" r:id="rId23"/>
    <p:sldId id="448" r:id="rId24"/>
    <p:sldId id="449" r:id="rId25"/>
    <p:sldId id="373" r:id="rId26"/>
    <p:sldId id="428" r:id="rId27"/>
    <p:sldId id="430" r:id="rId28"/>
    <p:sldId id="429" r:id="rId29"/>
    <p:sldId id="427" r:id="rId30"/>
    <p:sldId id="403" r:id="rId31"/>
    <p:sldId id="426" r:id="rId32"/>
    <p:sldId id="431" r:id="rId33"/>
    <p:sldId id="410" r:id="rId34"/>
    <p:sldId id="432" r:id="rId35"/>
    <p:sldId id="433" r:id="rId36"/>
    <p:sldId id="434" r:id="rId37"/>
    <p:sldId id="409" r:id="rId38"/>
    <p:sldId id="408" r:id="rId39"/>
    <p:sldId id="442" r:id="rId40"/>
    <p:sldId id="416" r:id="rId41"/>
    <p:sldId id="413" r:id="rId42"/>
    <p:sldId id="451" r:id="rId43"/>
    <p:sldId id="443" r:id="rId44"/>
    <p:sldId id="452" r:id="rId45"/>
    <p:sldId id="436" r:id="rId46"/>
    <p:sldId id="435" r:id="rId47"/>
    <p:sldId id="405" r:id="rId48"/>
    <p:sldId id="419" r:id="rId49"/>
    <p:sldId id="401" r:id="rId50"/>
    <p:sldId id="350" r:id="rId5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492" autoAdjust="0"/>
  </p:normalViewPr>
  <p:slideViewPr>
    <p:cSldViewPr>
      <p:cViewPr varScale="1">
        <p:scale>
          <a:sx n="86" d="100"/>
          <a:sy n="86" d="100"/>
        </p:scale>
        <p:origin x="72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e Hockett Cooper" userId="bc4ff86c7ffd074a" providerId="LiveId" clId="{24F18190-197D-4096-819C-748EB6F23B49}"/>
    <pc:docChg chg="custSel delSld modSld">
      <pc:chgData name="Michele Hockett Cooper" userId="bc4ff86c7ffd074a" providerId="LiveId" clId="{24F18190-197D-4096-819C-748EB6F23B49}" dt="2021-04-14T02:55:52.201" v="58" actId="20577"/>
      <pc:docMkLst>
        <pc:docMk/>
      </pc:docMkLst>
      <pc:sldChg chg="modSp mod">
        <pc:chgData name="Michele Hockett Cooper" userId="bc4ff86c7ffd074a" providerId="LiveId" clId="{24F18190-197D-4096-819C-748EB6F23B49}" dt="2021-04-14T02:55:52.201" v="58" actId="20577"/>
        <pc:sldMkLst>
          <pc:docMk/>
          <pc:sldMk cId="4190916494" sldId="350"/>
        </pc:sldMkLst>
        <pc:spChg chg="mod">
          <ac:chgData name="Michele Hockett Cooper" userId="bc4ff86c7ffd074a" providerId="LiveId" clId="{24F18190-197D-4096-819C-748EB6F23B49}" dt="2021-04-14T02:55:52.201" v="58" actId="20577"/>
          <ac:spMkLst>
            <pc:docMk/>
            <pc:sldMk cId="4190916494" sldId="350"/>
            <ac:spMk id="3" creationId="{8476939F-9D77-4C33-A7BA-E0AEDA361CBE}"/>
          </ac:spMkLst>
        </pc:spChg>
      </pc:sldChg>
      <pc:sldChg chg="delSp mod">
        <pc:chgData name="Michele Hockett Cooper" userId="bc4ff86c7ffd074a" providerId="LiveId" clId="{24F18190-197D-4096-819C-748EB6F23B49}" dt="2021-04-14T02:38:30.978" v="1" actId="478"/>
        <pc:sldMkLst>
          <pc:docMk/>
          <pc:sldMk cId="2434601614" sldId="371"/>
        </pc:sldMkLst>
        <pc:spChg chg="del">
          <ac:chgData name="Michele Hockett Cooper" userId="bc4ff86c7ffd074a" providerId="LiveId" clId="{24F18190-197D-4096-819C-748EB6F23B49}" dt="2021-04-14T02:38:28.937" v="0" actId="478"/>
          <ac:spMkLst>
            <pc:docMk/>
            <pc:sldMk cId="2434601614" sldId="371"/>
            <ac:spMk id="6" creationId="{21FFDAB0-F6C5-4CD5-A94E-F53E30DA9B51}"/>
          </ac:spMkLst>
        </pc:spChg>
        <pc:picChg chg="del">
          <ac:chgData name="Michele Hockett Cooper" userId="bc4ff86c7ffd074a" providerId="LiveId" clId="{24F18190-197D-4096-819C-748EB6F23B49}" dt="2021-04-14T02:38:30.978" v="1" actId="478"/>
          <ac:picMkLst>
            <pc:docMk/>
            <pc:sldMk cId="2434601614" sldId="371"/>
            <ac:picMk id="7" creationId="{A4D6710F-253D-4AC7-A48C-83EE913B0C1A}"/>
          </ac:picMkLst>
        </pc:picChg>
      </pc:sldChg>
      <pc:sldChg chg="del">
        <pc:chgData name="Michele Hockett Cooper" userId="bc4ff86c7ffd074a" providerId="LiveId" clId="{24F18190-197D-4096-819C-748EB6F23B49}" dt="2021-04-14T02:54:17.373" v="11" actId="47"/>
        <pc:sldMkLst>
          <pc:docMk/>
          <pc:sldMk cId="2958173535" sldId="372"/>
        </pc:sldMkLst>
      </pc:sldChg>
      <pc:sldChg chg="delSp modSp mod">
        <pc:chgData name="Michele Hockett Cooper" userId="bc4ff86c7ffd074a" providerId="LiveId" clId="{24F18190-197D-4096-819C-748EB6F23B49}" dt="2021-04-14T02:40:14.418" v="9" actId="20577"/>
        <pc:sldMkLst>
          <pc:docMk/>
          <pc:sldMk cId="2083994681" sldId="374"/>
        </pc:sldMkLst>
        <pc:spChg chg="del">
          <ac:chgData name="Michele Hockett Cooper" userId="bc4ff86c7ffd074a" providerId="LiveId" clId="{24F18190-197D-4096-819C-748EB6F23B49}" dt="2021-04-14T02:40:03.457" v="4" actId="478"/>
          <ac:spMkLst>
            <pc:docMk/>
            <pc:sldMk cId="2083994681" sldId="374"/>
            <ac:spMk id="3" creationId="{853BAE80-75C8-4F0A-AF44-812ED2490A7F}"/>
          </ac:spMkLst>
        </pc:spChg>
        <pc:spChg chg="mod">
          <ac:chgData name="Michele Hockett Cooper" userId="bc4ff86c7ffd074a" providerId="LiveId" clId="{24F18190-197D-4096-819C-748EB6F23B49}" dt="2021-04-14T02:40:14.418" v="9" actId="20577"/>
          <ac:spMkLst>
            <pc:docMk/>
            <pc:sldMk cId="2083994681" sldId="374"/>
            <ac:spMk id="5" creationId="{1E6A2A64-0B41-41F9-93EC-89099E3DDCD6}"/>
          </ac:spMkLst>
        </pc:spChg>
        <pc:picChg chg="del">
          <ac:chgData name="Michele Hockett Cooper" userId="bc4ff86c7ffd074a" providerId="LiveId" clId="{24F18190-197D-4096-819C-748EB6F23B49}" dt="2021-04-14T02:40:05.477" v="5" actId="478"/>
          <ac:picMkLst>
            <pc:docMk/>
            <pc:sldMk cId="2083994681" sldId="374"/>
            <ac:picMk id="4" creationId="{D313D70A-5587-466E-9BDB-8422DB0DE16F}"/>
          </ac:picMkLst>
        </pc:picChg>
      </pc:sldChg>
      <pc:sldChg chg="addSp modSp">
        <pc:chgData name="Michele Hockett Cooper" userId="bc4ff86c7ffd074a" providerId="LiveId" clId="{24F18190-197D-4096-819C-748EB6F23B49}" dt="2021-04-14T02:40:31.150" v="10"/>
        <pc:sldMkLst>
          <pc:docMk/>
          <pc:sldMk cId="3020481272" sldId="380"/>
        </pc:sldMkLst>
        <pc:spChg chg="add mod">
          <ac:chgData name="Michele Hockett Cooper" userId="bc4ff86c7ffd074a" providerId="LiveId" clId="{24F18190-197D-4096-819C-748EB6F23B49}" dt="2021-04-14T02:40:31.150" v="10"/>
          <ac:spMkLst>
            <pc:docMk/>
            <pc:sldMk cId="3020481272" sldId="380"/>
            <ac:spMk id="4" creationId="{F48BA8A1-0D2F-482B-AC60-F9E7171CF778}"/>
          </ac:spMkLst>
        </pc:spChg>
        <pc:picChg chg="add mod">
          <ac:chgData name="Michele Hockett Cooper" userId="bc4ff86c7ffd074a" providerId="LiveId" clId="{24F18190-197D-4096-819C-748EB6F23B49}" dt="2021-04-14T02:40:31.150" v="10"/>
          <ac:picMkLst>
            <pc:docMk/>
            <pc:sldMk cId="3020481272" sldId="380"/>
            <ac:picMk id="5" creationId="{FA52B3F8-BD40-4475-9789-20171A549602}"/>
          </ac:picMkLst>
        </pc:picChg>
      </pc:sldChg>
      <pc:sldChg chg="delSp mod">
        <pc:chgData name="Michele Hockett Cooper" userId="bc4ff86c7ffd074a" providerId="LiveId" clId="{24F18190-197D-4096-819C-748EB6F23B49}" dt="2021-04-14T02:38:38.097" v="3" actId="478"/>
        <pc:sldMkLst>
          <pc:docMk/>
          <pc:sldMk cId="0" sldId="402"/>
        </pc:sldMkLst>
        <pc:spChg chg="del">
          <ac:chgData name="Michele Hockett Cooper" userId="bc4ff86c7ffd074a" providerId="LiveId" clId="{24F18190-197D-4096-819C-748EB6F23B49}" dt="2021-04-14T02:38:35.648" v="2" actId="478"/>
          <ac:spMkLst>
            <pc:docMk/>
            <pc:sldMk cId="0" sldId="402"/>
            <ac:spMk id="15" creationId="{8ECF5A70-F9B5-43EA-8B2A-B9FD306FE177}"/>
          </ac:spMkLst>
        </pc:spChg>
        <pc:picChg chg="del">
          <ac:chgData name="Michele Hockett Cooper" userId="bc4ff86c7ffd074a" providerId="LiveId" clId="{24F18190-197D-4096-819C-748EB6F23B49}" dt="2021-04-14T02:38:38.097" v="3" actId="478"/>
          <ac:picMkLst>
            <pc:docMk/>
            <pc:sldMk cId="0" sldId="402"/>
            <ac:picMk id="16" creationId="{04F60CD2-DBF8-4DEF-A8EE-E08455384AF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91923665791776"/>
          <c:y val="5.994343434343434E-2"/>
          <c:w val="0.88682833916593762"/>
          <c:h val="0.784786447148651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Sheet1!$G$8</c:f>
              <c:strCache>
                <c:ptCount val="1"/>
                <c:pt idx="0">
                  <c:v>Diet-only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Sheet1!$H$7:$Q$7</c:f>
              <c:strCache>
                <c:ptCount val="10"/>
                <c:pt idx="0">
                  <c:v>Magnesium</c:v>
                </c:pt>
                <c:pt idx="1">
                  <c:v>Calcium</c:v>
                </c:pt>
                <c:pt idx="2">
                  <c:v>Copper</c:v>
                </c:pt>
                <c:pt idx="3">
                  <c:v>Zinc</c:v>
                </c:pt>
                <c:pt idx="4">
                  <c:v>Iron</c:v>
                </c:pt>
                <c:pt idx="5">
                  <c:v>Folate</c:v>
                </c:pt>
                <c:pt idx="6">
                  <c:v>Vit C</c:v>
                </c:pt>
                <c:pt idx="7">
                  <c:v>Vit A</c:v>
                </c:pt>
                <c:pt idx="8">
                  <c:v>Vit D</c:v>
                </c:pt>
                <c:pt idx="9">
                  <c:v>Vit E</c:v>
                </c:pt>
              </c:strCache>
            </c:strRef>
          </c:cat>
          <c:val>
            <c:numRef>
              <c:f>Sheet1!$H$8:$Q$8</c:f>
              <c:numCache>
                <c:formatCode>General</c:formatCode>
                <c:ptCount val="10"/>
                <c:pt idx="0">
                  <c:v>66</c:v>
                </c:pt>
                <c:pt idx="1">
                  <c:v>51</c:v>
                </c:pt>
                <c:pt idx="2">
                  <c:v>20</c:v>
                </c:pt>
                <c:pt idx="3">
                  <c:v>13</c:v>
                </c:pt>
                <c:pt idx="4">
                  <c:v>8</c:v>
                </c:pt>
                <c:pt idx="5">
                  <c:v>14</c:v>
                </c:pt>
                <c:pt idx="6">
                  <c:v>48</c:v>
                </c:pt>
                <c:pt idx="7">
                  <c:v>58</c:v>
                </c:pt>
                <c:pt idx="8">
                  <c:v>96</c:v>
                </c:pt>
                <c:pt idx="9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DA-41A9-AA50-265CBD448C32}"/>
            </c:ext>
          </c:extLst>
        </c:ser>
        <c:ser>
          <c:idx val="1"/>
          <c:order val="1"/>
          <c:tx>
            <c:strRef>
              <c:f>Sheet1!$G$9</c:f>
              <c:strCache>
                <c:ptCount val="1"/>
                <c:pt idx="0">
                  <c:v>Diet + Supplements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Sheet1!$H$7:$Q$7</c:f>
              <c:strCache>
                <c:ptCount val="10"/>
                <c:pt idx="0">
                  <c:v>Magnesium</c:v>
                </c:pt>
                <c:pt idx="1">
                  <c:v>Calcium</c:v>
                </c:pt>
                <c:pt idx="2">
                  <c:v>Copper</c:v>
                </c:pt>
                <c:pt idx="3">
                  <c:v>Zinc</c:v>
                </c:pt>
                <c:pt idx="4">
                  <c:v>Iron</c:v>
                </c:pt>
                <c:pt idx="5">
                  <c:v>Folate</c:v>
                </c:pt>
                <c:pt idx="6">
                  <c:v>Vit C</c:v>
                </c:pt>
                <c:pt idx="7">
                  <c:v>Vit A</c:v>
                </c:pt>
                <c:pt idx="8">
                  <c:v>Vit D</c:v>
                </c:pt>
                <c:pt idx="9">
                  <c:v>Vit E</c:v>
                </c:pt>
              </c:strCache>
            </c:strRef>
          </c:cat>
          <c:val>
            <c:numRef>
              <c:f>Sheet1!$H$9:$Q$9</c:f>
              <c:numCache>
                <c:formatCode>General</c:formatCode>
                <c:ptCount val="10"/>
                <c:pt idx="0">
                  <c:v>21</c:v>
                </c:pt>
                <c:pt idx="1">
                  <c:v>20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1</c:v>
                </c:pt>
                <c:pt idx="6">
                  <c:v>3</c:v>
                </c:pt>
                <c:pt idx="7">
                  <c:v>4</c:v>
                </c:pt>
                <c:pt idx="8">
                  <c:v>25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DA-41A9-AA50-265CBD448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95684736"/>
        <c:axId val="1595795088"/>
      </c:barChart>
      <c:catAx>
        <c:axId val="159568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5795088"/>
        <c:crosses val="autoZero"/>
        <c:auto val="1"/>
        <c:lblAlgn val="ctr"/>
        <c:lblOffset val="100"/>
        <c:noMultiLvlLbl val="0"/>
      </c:catAx>
      <c:valAx>
        <c:axId val="1595795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568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738599081364829"/>
          <c:y val="4.0984309540319203E-2"/>
          <c:w val="0.73429461308388055"/>
          <c:h val="9.75217370555953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2588C-DB0B-44AF-9931-13FBC8DC239B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CBD0D3AA-83D7-4504-8A8F-0D9BB0AE2C1A}">
      <dgm:prSet phldrT="[Text]"/>
      <dgm:spPr/>
      <dgm:t>
        <a:bodyPr/>
        <a:lstStyle/>
        <a:p>
          <a:r>
            <a:rPr lang="en-US" dirty="0"/>
            <a:t>Nutrient claim</a:t>
          </a:r>
        </a:p>
      </dgm:t>
    </dgm:pt>
    <dgm:pt modelId="{B7FF7401-7915-46B9-BA2E-1E34A2BD0302}" type="parTrans" cxnId="{38B4C696-3975-48EC-B91F-25379F7358B2}">
      <dgm:prSet/>
      <dgm:spPr/>
      <dgm:t>
        <a:bodyPr/>
        <a:lstStyle/>
        <a:p>
          <a:endParaRPr lang="en-US"/>
        </a:p>
      </dgm:t>
    </dgm:pt>
    <dgm:pt modelId="{3B8CE072-E27E-442B-A90B-B796DB6CED10}" type="sibTrans" cxnId="{38B4C696-3975-48EC-B91F-25379F7358B2}">
      <dgm:prSet/>
      <dgm:spPr/>
      <dgm:t>
        <a:bodyPr/>
        <a:lstStyle/>
        <a:p>
          <a:endParaRPr lang="en-US"/>
        </a:p>
      </dgm:t>
    </dgm:pt>
    <dgm:pt modelId="{F31DF2A3-FE22-4076-B53B-63E3F32AAF93}">
      <dgm:prSet phldrT="[Text]"/>
      <dgm:spPr/>
      <dgm:t>
        <a:bodyPr/>
        <a:lstStyle/>
        <a:p>
          <a:r>
            <a:rPr lang="en-US" dirty="0"/>
            <a:t>Health Claim</a:t>
          </a:r>
        </a:p>
      </dgm:t>
    </dgm:pt>
    <dgm:pt modelId="{535ECFED-1177-4ADA-8715-A445567804AE}" type="parTrans" cxnId="{E88A9954-F467-453E-8643-B86A05323B36}">
      <dgm:prSet/>
      <dgm:spPr/>
      <dgm:t>
        <a:bodyPr/>
        <a:lstStyle/>
        <a:p>
          <a:endParaRPr lang="en-US"/>
        </a:p>
      </dgm:t>
    </dgm:pt>
    <dgm:pt modelId="{2BE60103-139F-4456-9266-5E12E7E37D1B}" type="sibTrans" cxnId="{E88A9954-F467-453E-8643-B86A05323B36}">
      <dgm:prSet/>
      <dgm:spPr/>
      <dgm:t>
        <a:bodyPr/>
        <a:lstStyle/>
        <a:p>
          <a:endParaRPr lang="en-US"/>
        </a:p>
      </dgm:t>
    </dgm:pt>
    <dgm:pt modelId="{501B9ED5-8B3B-430E-AC0C-D2FAC03CA681}">
      <dgm:prSet phldrT="[Text]"/>
      <dgm:spPr/>
      <dgm:t>
        <a:bodyPr/>
        <a:lstStyle/>
        <a:p>
          <a:r>
            <a:rPr lang="en-US" dirty="0"/>
            <a:t>Structure-Function Claim</a:t>
          </a:r>
        </a:p>
      </dgm:t>
    </dgm:pt>
    <dgm:pt modelId="{CA80E578-C2AB-4A56-9ED2-FE3D8070ADF4}" type="parTrans" cxnId="{E60872A1-3978-4272-9F66-FC7FA11D8515}">
      <dgm:prSet/>
      <dgm:spPr/>
      <dgm:t>
        <a:bodyPr/>
        <a:lstStyle/>
        <a:p>
          <a:endParaRPr lang="en-US"/>
        </a:p>
      </dgm:t>
    </dgm:pt>
    <dgm:pt modelId="{C5350217-9DF1-444B-93C9-6AB4EA5F12E3}" type="sibTrans" cxnId="{E60872A1-3978-4272-9F66-FC7FA11D8515}">
      <dgm:prSet/>
      <dgm:spPr/>
      <dgm:t>
        <a:bodyPr/>
        <a:lstStyle/>
        <a:p>
          <a:endParaRPr lang="en-US"/>
        </a:p>
      </dgm:t>
    </dgm:pt>
    <dgm:pt modelId="{95113EBB-B285-4191-933A-8F601E5C78B7}" type="pres">
      <dgm:prSet presAssocID="{F282588C-DB0B-44AF-9931-13FBC8DC239B}" presName="CompostProcess" presStyleCnt="0">
        <dgm:presLayoutVars>
          <dgm:dir/>
          <dgm:resizeHandles val="exact"/>
        </dgm:presLayoutVars>
      </dgm:prSet>
      <dgm:spPr/>
    </dgm:pt>
    <dgm:pt modelId="{A44393C6-AE3E-4A53-B66C-153BE1D626FA}" type="pres">
      <dgm:prSet presAssocID="{F282588C-DB0B-44AF-9931-13FBC8DC239B}" presName="arrow" presStyleLbl="bgShp" presStyleIdx="0" presStyleCnt="1"/>
      <dgm:spPr/>
    </dgm:pt>
    <dgm:pt modelId="{ACB53783-8667-41B7-9038-62B5D20D9A43}" type="pres">
      <dgm:prSet presAssocID="{F282588C-DB0B-44AF-9931-13FBC8DC239B}" presName="linearProcess" presStyleCnt="0"/>
      <dgm:spPr/>
    </dgm:pt>
    <dgm:pt modelId="{6F3F482E-C9A3-47E0-ACE2-74D1FD56038A}" type="pres">
      <dgm:prSet presAssocID="{CBD0D3AA-83D7-4504-8A8F-0D9BB0AE2C1A}" presName="textNode" presStyleLbl="node1" presStyleIdx="0" presStyleCnt="3" custLinFactNeighborX="5991" custLinFactNeighborY="3106">
        <dgm:presLayoutVars>
          <dgm:bulletEnabled val="1"/>
        </dgm:presLayoutVars>
      </dgm:prSet>
      <dgm:spPr/>
    </dgm:pt>
    <dgm:pt modelId="{4F8ED59B-6D87-44BE-8980-EB41756A004A}" type="pres">
      <dgm:prSet presAssocID="{3B8CE072-E27E-442B-A90B-B796DB6CED10}" presName="sibTrans" presStyleCnt="0"/>
      <dgm:spPr/>
    </dgm:pt>
    <dgm:pt modelId="{7D754F54-5809-4D4F-AD0D-33A9F5AF8EAF}" type="pres">
      <dgm:prSet presAssocID="{F31DF2A3-FE22-4076-B53B-63E3F32AAF93}" presName="textNode" presStyleLbl="node1" presStyleIdx="1" presStyleCnt="3">
        <dgm:presLayoutVars>
          <dgm:bulletEnabled val="1"/>
        </dgm:presLayoutVars>
      </dgm:prSet>
      <dgm:spPr/>
    </dgm:pt>
    <dgm:pt modelId="{195A2195-2BBB-47DA-ABD9-2ABD000E77C5}" type="pres">
      <dgm:prSet presAssocID="{2BE60103-139F-4456-9266-5E12E7E37D1B}" presName="sibTrans" presStyleCnt="0"/>
      <dgm:spPr/>
    </dgm:pt>
    <dgm:pt modelId="{216D8E2F-A842-4711-9D5A-3D8F0EC834F1}" type="pres">
      <dgm:prSet presAssocID="{501B9ED5-8B3B-430E-AC0C-D2FAC03CA68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550DF0C-EE6A-4DC3-8E37-7D4D2CBA8083}" type="presOf" srcId="{CBD0D3AA-83D7-4504-8A8F-0D9BB0AE2C1A}" destId="{6F3F482E-C9A3-47E0-ACE2-74D1FD56038A}" srcOrd="0" destOrd="0" presId="urn:microsoft.com/office/officeart/2005/8/layout/hProcess9"/>
    <dgm:cxn modelId="{E7B84860-6B29-4C8A-A023-2C5B9565C4B2}" type="presOf" srcId="{F31DF2A3-FE22-4076-B53B-63E3F32AAF93}" destId="{7D754F54-5809-4D4F-AD0D-33A9F5AF8EAF}" srcOrd="0" destOrd="0" presId="urn:microsoft.com/office/officeart/2005/8/layout/hProcess9"/>
    <dgm:cxn modelId="{0544406E-E83A-4A64-8E29-7ED83DAA74E4}" type="presOf" srcId="{F282588C-DB0B-44AF-9931-13FBC8DC239B}" destId="{95113EBB-B285-4191-933A-8F601E5C78B7}" srcOrd="0" destOrd="0" presId="urn:microsoft.com/office/officeart/2005/8/layout/hProcess9"/>
    <dgm:cxn modelId="{E88A9954-F467-453E-8643-B86A05323B36}" srcId="{F282588C-DB0B-44AF-9931-13FBC8DC239B}" destId="{F31DF2A3-FE22-4076-B53B-63E3F32AAF93}" srcOrd="1" destOrd="0" parTransId="{535ECFED-1177-4ADA-8715-A445567804AE}" sibTransId="{2BE60103-139F-4456-9266-5E12E7E37D1B}"/>
    <dgm:cxn modelId="{38B4C696-3975-48EC-B91F-25379F7358B2}" srcId="{F282588C-DB0B-44AF-9931-13FBC8DC239B}" destId="{CBD0D3AA-83D7-4504-8A8F-0D9BB0AE2C1A}" srcOrd="0" destOrd="0" parTransId="{B7FF7401-7915-46B9-BA2E-1E34A2BD0302}" sibTransId="{3B8CE072-E27E-442B-A90B-B796DB6CED10}"/>
    <dgm:cxn modelId="{E60872A1-3978-4272-9F66-FC7FA11D8515}" srcId="{F282588C-DB0B-44AF-9931-13FBC8DC239B}" destId="{501B9ED5-8B3B-430E-AC0C-D2FAC03CA681}" srcOrd="2" destOrd="0" parTransId="{CA80E578-C2AB-4A56-9ED2-FE3D8070ADF4}" sibTransId="{C5350217-9DF1-444B-93C9-6AB4EA5F12E3}"/>
    <dgm:cxn modelId="{B18DA6B2-925B-4330-8DF5-0239AB1C3811}" type="presOf" srcId="{501B9ED5-8B3B-430E-AC0C-D2FAC03CA681}" destId="{216D8E2F-A842-4711-9D5A-3D8F0EC834F1}" srcOrd="0" destOrd="0" presId="urn:microsoft.com/office/officeart/2005/8/layout/hProcess9"/>
    <dgm:cxn modelId="{5AAC4693-63C7-4348-863C-71D0690AB255}" type="presParOf" srcId="{95113EBB-B285-4191-933A-8F601E5C78B7}" destId="{A44393C6-AE3E-4A53-B66C-153BE1D626FA}" srcOrd="0" destOrd="0" presId="urn:microsoft.com/office/officeart/2005/8/layout/hProcess9"/>
    <dgm:cxn modelId="{4F33DB98-8F6D-4B5D-A7AC-C0E35131ACF6}" type="presParOf" srcId="{95113EBB-B285-4191-933A-8F601E5C78B7}" destId="{ACB53783-8667-41B7-9038-62B5D20D9A43}" srcOrd="1" destOrd="0" presId="urn:microsoft.com/office/officeart/2005/8/layout/hProcess9"/>
    <dgm:cxn modelId="{064330D1-3FBC-4E2C-8334-8C754408C34A}" type="presParOf" srcId="{ACB53783-8667-41B7-9038-62B5D20D9A43}" destId="{6F3F482E-C9A3-47E0-ACE2-74D1FD56038A}" srcOrd="0" destOrd="0" presId="urn:microsoft.com/office/officeart/2005/8/layout/hProcess9"/>
    <dgm:cxn modelId="{F815D725-69CE-493B-9D65-25BD5F7FF9AC}" type="presParOf" srcId="{ACB53783-8667-41B7-9038-62B5D20D9A43}" destId="{4F8ED59B-6D87-44BE-8980-EB41756A004A}" srcOrd="1" destOrd="0" presId="urn:microsoft.com/office/officeart/2005/8/layout/hProcess9"/>
    <dgm:cxn modelId="{6EE89729-AD35-4705-8C2B-0BEF72074C15}" type="presParOf" srcId="{ACB53783-8667-41B7-9038-62B5D20D9A43}" destId="{7D754F54-5809-4D4F-AD0D-33A9F5AF8EAF}" srcOrd="2" destOrd="0" presId="urn:microsoft.com/office/officeart/2005/8/layout/hProcess9"/>
    <dgm:cxn modelId="{DAD7FC6A-01BD-412F-9F4B-4855FF57E1BA}" type="presParOf" srcId="{ACB53783-8667-41B7-9038-62B5D20D9A43}" destId="{195A2195-2BBB-47DA-ABD9-2ABD000E77C5}" srcOrd="3" destOrd="0" presId="urn:microsoft.com/office/officeart/2005/8/layout/hProcess9"/>
    <dgm:cxn modelId="{74665DC2-9749-4F5C-92BB-A11E296A53EC}" type="presParOf" srcId="{ACB53783-8667-41B7-9038-62B5D20D9A43}" destId="{216D8E2F-A842-4711-9D5A-3D8F0EC834F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393C6-AE3E-4A53-B66C-153BE1D626FA}">
      <dsp:nvSpPr>
        <dsp:cNvPr id="0" name=""/>
        <dsp:cNvSpPr/>
      </dsp:nvSpPr>
      <dsp:spPr>
        <a:xfrm>
          <a:off x="609441" y="0"/>
          <a:ext cx="6907000" cy="2099028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F482E-C9A3-47E0-ACE2-74D1FD56038A}">
      <dsp:nvSpPr>
        <dsp:cNvPr id="0" name=""/>
        <dsp:cNvSpPr/>
      </dsp:nvSpPr>
      <dsp:spPr>
        <a:xfrm>
          <a:off x="236392" y="655786"/>
          <a:ext cx="2437764" cy="8396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Nutrient claim</a:t>
          </a:r>
        </a:p>
      </dsp:txBody>
      <dsp:txXfrm>
        <a:off x="277378" y="696772"/>
        <a:ext cx="2355792" cy="757639"/>
      </dsp:txXfrm>
    </dsp:sp>
    <dsp:sp modelId="{7D754F54-5809-4D4F-AD0D-33A9F5AF8EAF}">
      <dsp:nvSpPr>
        <dsp:cNvPr id="0" name=""/>
        <dsp:cNvSpPr/>
      </dsp:nvSpPr>
      <dsp:spPr>
        <a:xfrm>
          <a:off x="2844059" y="629708"/>
          <a:ext cx="2437764" cy="839611"/>
        </a:xfrm>
        <a:prstGeom prst="roundRect">
          <a:avLst/>
        </a:prstGeom>
        <a:solidFill>
          <a:schemeClr val="accent3">
            <a:hueOff val="-469838"/>
            <a:satOff val="-4745"/>
            <a:lumOff val="-98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Health Claim</a:t>
          </a:r>
        </a:p>
      </dsp:txBody>
      <dsp:txXfrm>
        <a:off x="2885045" y="670694"/>
        <a:ext cx="2355792" cy="757639"/>
      </dsp:txXfrm>
    </dsp:sp>
    <dsp:sp modelId="{216D8E2F-A842-4711-9D5A-3D8F0EC834F1}">
      <dsp:nvSpPr>
        <dsp:cNvPr id="0" name=""/>
        <dsp:cNvSpPr/>
      </dsp:nvSpPr>
      <dsp:spPr>
        <a:xfrm>
          <a:off x="5462553" y="629708"/>
          <a:ext cx="2437764" cy="839611"/>
        </a:xfrm>
        <a:prstGeom prst="roundRect">
          <a:avLst/>
        </a:prstGeom>
        <a:solidFill>
          <a:schemeClr val="accent3">
            <a:hueOff val="-939676"/>
            <a:satOff val="-9491"/>
            <a:lumOff val="-19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Structure-Function Claim</a:t>
          </a:r>
        </a:p>
      </dsp:txBody>
      <dsp:txXfrm>
        <a:off x="5503539" y="670694"/>
        <a:ext cx="2355792" cy="757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0.01817</cdr:x>
      <cdr:y>0.01127</cdr:y>
    </cdr:from>
    <cdr:to>
      <cdr:x>0.07429</cdr:x>
      <cdr:y>0.94273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EBCC04C-0839-4CED-A7C6-565B59FDE269}"/>
            </a:ext>
          </a:extLst>
        </cdr:cNvPr>
        <cdr:cNvSpPr txBox="1"/>
      </cdr:nvSpPr>
      <cdr:spPr>
        <a:xfrm xmlns:a="http://schemas.openxmlformats.org/drawingml/2006/main" rot="16200000">
          <a:off x="-1868991" y="2120039"/>
          <a:ext cx="4724401" cy="5986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2000" dirty="0"/>
            <a:t>% of Adults</a:t>
          </a:r>
          <a:r>
            <a:rPr lang="en-US" sz="2000" baseline="0" dirty="0"/>
            <a:t> to have Inadequate Intakes</a:t>
          </a:r>
          <a:endParaRPr lang="en-US" sz="20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4/13/2021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4/13/2021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840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244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908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349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8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567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460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0614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058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031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02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1652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29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4737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954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798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5910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066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9770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491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198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455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189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750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8470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0445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1912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771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9811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528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9961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99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15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99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697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9860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9462A-6D50-4290-9C97-BC918745CEF9}" type="datetime1">
              <a:rPr lang="en-US" smtClean="0"/>
              <a:t>4/13/2021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847-6CBA-4F3A-8672-13C8EEAF8D1F}" type="datetime1">
              <a:rPr lang="en-US" smtClean="0"/>
              <a:t>4/13/2021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1253-8372-4493-A0B6-17612411BB5E}" type="datetime1">
              <a:rPr lang="en-US" smtClean="0"/>
              <a:t>4/13/2021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D64F-D26B-4EEC-BA2E-46B93FCF9157}" type="datetime1">
              <a:rPr lang="en-US" smtClean="0"/>
              <a:t>4/13/2021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CF7D-E262-42B0-933B-8FD071F27F7E}" type="datetime1">
              <a:rPr lang="en-US" smtClean="0"/>
              <a:t>4/13/2021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8D80-C13D-49CF-8A2E-7DF279D72852}" type="datetime1">
              <a:rPr lang="en-US" smtClean="0"/>
              <a:t>4/13/2021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CB82-04F1-4B99-A96C-972D86DB098E}" type="datetime1">
              <a:rPr lang="en-US" smtClean="0"/>
              <a:t>4/13/2021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175C-FCD5-4CBD-B33E-2C69B4818BD8}" type="datetime1">
              <a:rPr lang="en-US" smtClean="0"/>
              <a:t>4/13/2021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70AF6-F07A-47E7-BF74-A8887F4DC862}" type="datetime1">
              <a:rPr lang="en-US" smtClean="0"/>
              <a:t>4/13/2021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DB35-791B-4CAC-AD02-1808863C6B50}" type="datetime1">
              <a:rPr lang="en-US" smtClean="0"/>
              <a:t>4/13/2021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4726-5739-4F4A-AA2F-8527FA88DAF7}" type="datetime1">
              <a:rPr lang="en-US" smtClean="0"/>
              <a:t>4/13/2021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F7E2B51-2361-45DB-9598-48A78670F757}" type="datetime1">
              <a:rPr lang="en-US" smtClean="0"/>
              <a:t>4/13/2021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43246337/adding-custom-buttons-to-uitabbarcontroller-adding-button-in-the-cent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factly.in/ugc-requests-universities-ban-junk-food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snimnews.com/en/news/2019/04/10/1985688/healthy-diet-can-t-be-replaced-by-vitamins-supplement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hat_bubbles.sv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49711F2B-3349-4B1E-BE44-DC7D9BE2A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323" y="533400"/>
            <a:ext cx="9676289" cy="1676400"/>
          </a:xfrm>
        </p:spPr>
        <p:txBody>
          <a:bodyPr/>
          <a:lstStyle/>
          <a:p>
            <a:pPr>
              <a:defRPr/>
            </a:pPr>
            <a:r>
              <a:rPr lang="en-US" dirty="0"/>
              <a:t>Supplements vs. Foods:</a:t>
            </a:r>
            <a:br>
              <a:rPr lang="en-US" dirty="0"/>
            </a:br>
            <a:r>
              <a:rPr lang="en-US" dirty="0"/>
              <a:t>What’s the Verdict?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303ED-93EA-4A41-A82C-D8BCDB331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323" y="2209800"/>
            <a:ext cx="9141619" cy="886344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Debate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#1: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8696F4-0E71-448F-B0BB-9E9A6E2F9172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BCDF1-AB4B-4D34-81FD-D13934DC8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A330F1-F2E4-4BCB-BAE0-B8183B032A8D}"/>
              </a:ext>
            </a:extLst>
          </p:cNvPr>
          <p:cNvSpPr txBox="1"/>
          <p:nvPr/>
        </p:nvSpPr>
        <p:spPr>
          <a:xfrm>
            <a:off x="188942" y="6553200"/>
            <a:ext cx="8719585" cy="200055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700" i="1" dirty="0">
                <a:latin typeface="Calibri" panose="020F0502020204030204" pitchFamily="34" charset="0"/>
                <a:cs typeface="Calibri" panose="020F0502020204030204" pitchFamily="34" charset="0"/>
              </a:rPr>
              <a:t>https://www.ars.usda.gov/ARSUserFiles/80400530/pdf/DBrief/29_Protein_Intake_of_Adults_1516.pdf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9BB389-303F-4F0E-BC4F-024CBA4DF3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79"/>
          <a:stretch/>
        </p:blipFill>
        <p:spPr>
          <a:xfrm>
            <a:off x="303212" y="1506757"/>
            <a:ext cx="9144000" cy="4570341"/>
          </a:xfrm>
          <a:prstGeom prst="rect">
            <a:avLst/>
          </a:prstGeom>
        </p:spPr>
      </p:pic>
      <p:pic>
        <p:nvPicPr>
          <p:cNvPr id="2050" name="Picture 2" descr="protein powder">
            <a:extLst>
              <a:ext uri="{FF2B5EF4-FFF2-40B4-BE49-F238E27FC236}">
                <a16:creationId xmlns:a16="http://schemas.microsoft.com/office/drawing/2014/main" id="{74EEEA5C-D15C-4C94-B0AA-1E517FB6F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522" b="74159" l="61484" r="96349">
                        <a14:foregroundMark x1="91873" y1="22655" x2="91873" y2="22655"/>
                        <a14:foregroundMark x1="96466" y1="20885" x2="96466" y2="20885"/>
                        <a14:foregroundMark x1="93757" y1="18407" x2="93757" y2="18407"/>
                        <a14:foregroundMark x1="63840" y1="36283" x2="63840" y2="36283"/>
                        <a14:foregroundMark x1="61602" y1="45487" x2="61602" y2="45487"/>
                        <a14:foregroundMark x1="71496" y1="70796" x2="71496" y2="70796"/>
                        <a14:foregroundMark x1="77503" y1="74336" x2="77503" y2="74336"/>
                        <a14:foregroundMark x1="61484" y1="54513" x2="61484" y2="54513"/>
                        <a14:foregroundMark x1="61720" y1="57699" x2="61720" y2="57699"/>
                        <a14:foregroundMark x1="61720" y1="60177" x2="61720" y2="60177"/>
                        <a14:backgroundMark x1="61249" y1="54690" x2="61249" y2="54690"/>
                        <a14:backgroundMark x1="61484" y1="45664" x2="61484" y2="45664"/>
                        <a14:backgroundMark x1="61249" y1="45310" x2="61249" y2="45310"/>
                        <a14:backgroundMark x1="51826" y1="86903" x2="51826" y2="86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08" t="15780" r="1943" b="23097"/>
          <a:stretch/>
        </p:blipFill>
        <p:spPr bwMode="auto">
          <a:xfrm>
            <a:off x="10272698" y="2503960"/>
            <a:ext cx="1017615" cy="112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EAADD234-5FD3-4C65-9B3B-2ED86801E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7400" y="3733800"/>
            <a:ext cx="2208213" cy="137160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600" u="sng" dirty="0"/>
              <a:t>Whey Protein Isolate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1600" dirty="0"/>
              <a:t>140 kcals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1600" dirty="0"/>
              <a:t>30 g protein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1600" dirty="0"/>
              <a:t>1 g Fat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1600" dirty="0"/>
              <a:t>3 g CHO (1 g sugar)</a:t>
            </a:r>
          </a:p>
          <a:p>
            <a:pPr marL="0" indent="0">
              <a:buNone/>
              <a:defRPr/>
            </a:pPr>
            <a:endParaRPr lang="en-US" sz="1600" dirty="0"/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18BEC637-A750-440F-AA3A-123C59640E7C}"/>
              </a:ext>
            </a:extLst>
          </p:cNvPr>
          <p:cNvSpPr/>
          <p:nvPr/>
        </p:nvSpPr>
        <p:spPr>
          <a:xfrm rot="16859434">
            <a:off x="1255640" y="3370339"/>
            <a:ext cx="566777" cy="267504"/>
          </a:xfrm>
          <a:prstGeom prst="curvedDown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0CB8D43B-2F80-471E-BE93-E80E6CC5A9BF}"/>
              </a:ext>
            </a:extLst>
          </p:cNvPr>
          <p:cNvSpPr/>
          <p:nvPr/>
        </p:nvSpPr>
        <p:spPr>
          <a:xfrm rot="16859434">
            <a:off x="2266453" y="3513214"/>
            <a:ext cx="566777" cy="267504"/>
          </a:xfrm>
          <a:prstGeom prst="curvedDown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EBE5DC5F-F8B8-4C6E-A9FA-0719F9DAE0AB}"/>
              </a:ext>
            </a:extLst>
          </p:cNvPr>
          <p:cNvSpPr/>
          <p:nvPr/>
        </p:nvSpPr>
        <p:spPr>
          <a:xfrm rot="16859434">
            <a:off x="3239165" y="3784224"/>
            <a:ext cx="566777" cy="267504"/>
          </a:xfrm>
          <a:prstGeom prst="curvedDown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499B7BE8-98AC-4BC4-91C6-56CAA94B8614}"/>
              </a:ext>
            </a:extLst>
          </p:cNvPr>
          <p:cNvSpPr/>
          <p:nvPr/>
        </p:nvSpPr>
        <p:spPr>
          <a:xfrm rot="16859434">
            <a:off x="5899937" y="3945040"/>
            <a:ext cx="566777" cy="267504"/>
          </a:xfrm>
          <a:prstGeom prst="curvedDown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Down 31">
            <a:extLst>
              <a:ext uri="{FF2B5EF4-FFF2-40B4-BE49-F238E27FC236}">
                <a16:creationId xmlns:a16="http://schemas.microsoft.com/office/drawing/2014/main" id="{0A76651F-9547-4FA5-BE3F-75D3E2664527}"/>
              </a:ext>
            </a:extLst>
          </p:cNvPr>
          <p:cNvSpPr/>
          <p:nvPr/>
        </p:nvSpPr>
        <p:spPr>
          <a:xfrm rot="16859434">
            <a:off x="6910750" y="3983140"/>
            <a:ext cx="566777" cy="267504"/>
          </a:xfrm>
          <a:prstGeom prst="curvedDown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Down 32">
            <a:extLst>
              <a:ext uri="{FF2B5EF4-FFF2-40B4-BE49-F238E27FC236}">
                <a16:creationId xmlns:a16="http://schemas.microsoft.com/office/drawing/2014/main" id="{8ECD83C3-AD6C-4137-8B08-DC0F98554C8A}"/>
              </a:ext>
            </a:extLst>
          </p:cNvPr>
          <p:cNvSpPr/>
          <p:nvPr/>
        </p:nvSpPr>
        <p:spPr>
          <a:xfrm rot="16859434">
            <a:off x="7912037" y="4130325"/>
            <a:ext cx="566777" cy="267504"/>
          </a:xfrm>
          <a:prstGeom prst="curvedDown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071E852-6F3C-4321-A824-0D0B62EF74D9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10134600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Helpful in meeting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0365B-96FD-4A3F-8F06-59B7A32AD57A}"/>
              </a:ext>
            </a:extLst>
          </p:cNvPr>
          <p:cNvSpPr txBox="1"/>
          <p:nvPr/>
        </p:nvSpPr>
        <p:spPr>
          <a:xfrm rot="20413857">
            <a:off x="7733735" y="685901"/>
            <a:ext cx="2592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&amp; Beyond</a:t>
            </a:r>
          </a:p>
        </p:txBody>
      </p:sp>
    </p:spTree>
    <p:extLst>
      <p:ext uri="{BB962C8B-B14F-4D97-AF65-F5344CB8AC3E}">
        <p14:creationId xmlns:p14="http://schemas.microsoft.com/office/powerpoint/2010/main" val="9012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7149A-7CC5-4ABC-AC3C-29B688861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1054"/>
            <a:ext cx="7924800" cy="45720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Toxicity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Difficult to know actual deficiencies based on anecdotal symptoms (e.g. I’m so tired lately… I must be iron-deficient!) or through imperfect self-analysis (e.g. MyFitnessPal)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Supplement users are more likely to have excessive intakes - can easily go unrecognized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At most, supplements should only supply 50-150% of DV for various nutrients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Some toxicities can occur with as little as 2.5 time the RDA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10744200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Lead to Overconsumption/Toxicity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8B00BA1-7DB2-480C-88FE-413E131F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6099" y="4141817"/>
            <a:ext cx="5239243" cy="424687"/>
          </a:xfrm>
        </p:spPr>
        <p:txBody>
          <a:bodyPr/>
          <a:lstStyle/>
          <a:p>
            <a:r>
              <a:rPr lang="en-US" dirty="0"/>
              <a:t>Whitney &amp; </a:t>
            </a:r>
            <a:r>
              <a:rPr lang="en-US" dirty="0" err="1"/>
              <a:t>Rolfes</a:t>
            </a:r>
            <a:r>
              <a:rPr lang="en-US" dirty="0"/>
              <a:t>, Understanding Nutrition (15th ed.)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7F6E09-AB04-421F-AE4E-0E33338E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419438">
            <a:off x="9414133" y="2998818"/>
            <a:ext cx="2007380" cy="3564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95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10744200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Lead to Overconsumption/Toxicity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8B00BA1-7DB2-480C-88FE-413E131F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6099" y="4141817"/>
            <a:ext cx="5239243" cy="424687"/>
          </a:xfrm>
        </p:spPr>
        <p:txBody>
          <a:bodyPr/>
          <a:lstStyle/>
          <a:p>
            <a:r>
              <a:rPr lang="en-US" dirty="0"/>
              <a:t>Whitney &amp; </a:t>
            </a:r>
            <a:r>
              <a:rPr lang="en-US" dirty="0" err="1"/>
              <a:t>Rolfes</a:t>
            </a:r>
            <a:r>
              <a:rPr lang="en-US" dirty="0"/>
              <a:t>, Understanding Nutrition (15th ed.)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364E50-8EDF-428F-84E3-907AD780A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38" t="18881" r="2601" b="30148"/>
          <a:stretch/>
        </p:blipFill>
        <p:spPr>
          <a:xfrm>
            <a:off x="950275" y="1734539"/>
            <a:ext cx="10265679" cy="4547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361063-7D84-443C-8314-D8A002702C33}"/>
              </a:ext>
            </a:extLst>
          </p:cNvPr>
          <p:cNvSpPr/>
          <p:nvPr/>
        </p:nvSpPr>
        <p:spPr>
          <a:xfrm>
            <a:off x="6323012" y="1600201"/>
            <a:ext cx="2438400" cy="342899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0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10744200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Lead to Overconsumption/Toxicity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8B00BA1-7DB2-480C-88FE-413E131F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6099" y="4141817"/>
            <a:ext cx="5239243" cy="424687"/>
          </a:xfrm>
        </p:spPr>
        <p:txBody>
          <a:bodyPr/>
          <a:lstStyle/>
          <a:p>
            <a:r>
              <a:rPr lang="en-US" dirty="0"/>
              <a:t>Whitney &amp; </a:t>
            </a:r>
            <a:r>
              <a:rPr lang="en-US" dirty="0" err="1"/>
              <a:t>Rolfes</a:t>
            </a:r>
            <a:r>
              <a:rPr lang="en-US" dirty="0"/>
              <a:t>, Understanding Nutrition (15th ed.)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DEFBA3-3319-4B7C-8A88-05B2CC2C6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76" b="1991"/>
          <a:stretch/>
        </p:blipFill>
        <p:spPr>
          <a:xfrm>
            <a:off x="1674812" y="1716959"/>
            <a:ext cx="9282630" cy="4929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13B86D-B5E9-49AE-B166-E3AE174EF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" b="96934"/>
          <a:stretch/>
        </p:blipFill>
        <p:spPr>
          <a:xfrm>
            <a:off x="1674812" y="1572389"/>
            <a:ext cx="9282630" cy="189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2F5A5C-6386-4531-8F33-022488F15FF8}"/>
              </a:ext>
            </a:extLst>
          </p:cNvPr>
          <p:cNvSpPr/>
          <p:nvPr/>
        </p:nvSpPr>
        <p:spPr>
          <a:xfrm>
            <a:off x="7008812" y="1414129"/>
            <a:ext cx="1905000" cy="513899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9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10744200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Lead to Overconsumption/Toxicity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7149A-7CC5-4ABC-AC3C-29B688861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414129"/>
            <a:ext cx="10209530" cy="45720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Toxicity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Especially at risk: children (smaller amount needed, lower tolerance)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E96FF-86CB-4BC1-B86E-6442DE0BFF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5087537"/>
              </p:ext>
            </p:extLst>
          </p:nvPr>
        </p:nvGraphicFramePr>
        <p:xfrm>
          <a:off x="531812" y="2537133"/>
          <a:ext cx="11353800" cy="3448996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717440096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81032887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6461669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928187876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1701883016"/>
                    </a:ext>
                  </a:extLst>
                </a:gridCol>
              </a:tblGrid>
              <a:tr h="39609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Micronutrient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9814" marR="19814" marT="24767" marB="24767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Health effects associated with excessive intake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9814" marR="19814" marT="24767" marB="24767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Percentage of 2-to-8-year-old children exceeding UL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9814" marR="19814" marT="24767" marB="24767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Estimated number of 2-to-8-year-olds over-exposed from food + supplements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9814" marR="19814" marT="24767" marB="2476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993899"/>
                  </a:ext>
                </a:extLst>
              </a:tr>
              <a:tr h="4857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Children who don’t take supplements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9814" marR="19814" marT="24767" marB="2476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Children who take supplements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9814" marR="19814" marT="24767" marB="24767"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6655"/>
                  </a:ext>
                </a:extLst>
              </a:tr>
              <a:tr h="1184541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Vitamin A</a:t>
                      </a:r>
                      <a:endParaRPr lang="en-US" sz="1400" b="1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Liver damage; brittle nails; hair loss; skeletal abnormalities; osteoporosis and hip fracture (in older adults); developmental abnormalities (of the fetus)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13%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72%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10.6 million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extLst>
                  <a:ext uri="{0D108BD9-81ED-4DB2-BD59-A6C34878D82A}">
                    <a16:rowId xmlns:a16="http://schemas.microsoft.com/office/drawing/2014/main" val="4097870639"/>
                  </a:ext>
                </a:extLst>
              </a:tr>
              <a:tr h="91549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Zinc</a:t>
                      </a: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Impaired copper absorption; anemia; changes in red and white blood cells; impaired immune function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45%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53-84%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13.5-17.2 million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extLst>
                  <a:ext uri="{0D108BD9-81ED-4DB2-BD59-A6C34878D82A}">
                    <a16:rowId xmlns:a16="http://schemas.microsoft.com/office/drawing/2014/main" val="2374314656"/>
                  </a:ext>
                </a:extLst>
              </a:tr>
              <a:tr h="46709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Niacin (B3)</a:t>
                      </a: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Skin reactions (flushing, rash); nausea; liver toxicity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8%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28%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4.7 million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17337" marR="17337" marT="12384" marB="12384" anchor="ctr"/>
                </a:tc>
                <a:extLst>
                  <a:ext uri="{0D108BD9-81ED-4DB2-BD59-A6C34878D82A}">
                    <a16:rowId xmlns:a16="http://schemas.microsoft.com/office/drawing/2014/main" val="2596894984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361063-7D84-443C-8314-D8A002702C33}"/>
              </a:ext>
            </a:extLst>
          </p:cNvPr>
          <p:cNvSpPr/>
          <p:nvPr/>
        </p:nvSpPr>
        <p:spPr>
          <a:xfrm>
            <a:off x="7603002" y="3489075"/>
            <a:ext cx="1676400" cy="257798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5C908-1CFF-4765-8B37-298CBAD8F7E3}"/>
              </a:ext>
            </a:extLst>
          </p:cNvPr>
          <p:cNvSpPr txBox="1"/>
          <p:nvPr/>
        </p:nvSpPr>
        <p:spPr>
          <a:xfrm>
            <a:off x="531812" y="6175331"/>
            <a:ext cx="98298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3C3C3C"/>
                </a:solidFill>
                <a:effectLst/>
                <a:latin typeface="times new roman" panose="02020603050405020304" pitchFamily="18" charset="0"/>
              </a:rPr>
              <a:t>Bailey RL, </a:t>
            </a:r>
            <a:r>
              <a:rPr lang="en-US" sz="1050" b="0" i="0" dirty="0" err="1">
                <a:solidFill>
                  <a:srgbClr val="3C3C3C"/>
                </a:solidFill>
                <a:effectLst/>
                <a:latin typeface="times new roman" panose="02020603050405020304" pitchFamily="18" charset="0"/>
              </a:rPr>
              <a:t>Fulgoni</a:t>
            </a:r>
            <a:r>
              <a:rPr lang="en-US" sz="1050" b="0" i="0" dirty="0">
                <a:solidFill>
                  <a:srgbClr val="3C3C3C"/>
                </a:solidFill>
                <a:effectLst/>
                <a:latin typeface="times new roman" panose="02020603050405020304" pitchFamily="18" charset="0"/>
              </a:rPr>
              <a:t> VL 3rd, </a:t>
            </a:r>
            <a:r>
              <a:rPr lang="en-US" sz="1050" b="0" i="0" dirty="0" err="1">
                <a:solidFill>
                  <a:srgbClr val="3C3C3C"/>
                </a:solidFill>
                <a:effectLst/>
                <a:latin typeface="times new roman" panose="02020603050405020304" pitchFamily="18" charset="0"/>
              </a:rPr>
              <a:t>Keast</a:t>
            </a:r>
            <a:r>
              <a:rPr lang="en-US" sz="1050" b="0" i="0" dirty="0">
                <a:solidFill>
                  <a:srgbClr val="3C3C3C"/>
                </a:solidFill>
                <a:effectLst/>
                <a:latin typeface="times new roman" panose="02020603050405020304" pitchFamily="18" charset="0"/>
              </a:rPr>
              <a:t> DR, </a:t>
            </a:r>
            <a:r>
              <a:rPr lang="en-US" sz="1050" b="0" i="0" dirty="0" err="1">
                <a:solidFill>
                  <a:srgbClr val="3C3C3C"/>
                </a:solidFill>
                <a:effectLst/>
                <a:latin typeface="times new roman" panose="02020603050405020304" pitchFamily="18" charset="0"/>
              </a:rPr>
              <a:t>Lentino</a:t>
            </a:r>
            <a:r>
              <a:rPr lang="en-US" sz="1050" b="0" i="0" dirty="0">
                <a:solidFill>
                  <a:srgbClr val="3C3C3C"/>
                </a:solidFill>
                <a:effectLst/>
                <a:latin typeface="times new roman" panose="02020603050405020304" pitchFamily="18" charset="0"/>
              </a:rPr>
              <a:t> CV, Dwyer JT. 2012a. Do dietary supplements improve micronutrient sufficiency in children and adolescents?</a:t>
            </a:r>
          </a:p>
          <a:p>
            <a:r>
              <a:rPr lang="en-US" sz="1050" b="0" i="0" dirty="0">
                <a:solidFill>
                  <a:srgbClr val="3C3C3C"/>
                </a:solidFill>
                <a:effectLst/>
                <a:latin typeface="times new roman" panose="02020603050405020304" pitchFamily="18" charset="0"/>
              </a:rPr>
              <a:t>Berner LA, </a:t>
            </a:r>
            <a:r>
              <a:rPr lang="en-US" sz="1050" b="0" i="0" dirty="0" err="1">
                <a:solidFill>
                  <a:srgbClr val="3C3C3C"/>
                </a:solidFill>
                <a:effectLst/>
                <a:latin typeface="times new roman" panose="02020603050405020304" pitchFamily="18" charset="0"/>
              </a:rPr>
              <a:t>Keast</a:t>
            </a:r>
            <a:r>
              <a:rPr lang="en-US" sz="1050" b="0" i="0" dirty="0">
                <a:solidFill>
                  <a:srgbClr val="3C3C3C"/>
                </a:solidFill>
                <a:effectLst/>
                <a:latin typeface="times new roman" panose="02020603050405020304" pitchFamily="18" charset="0"/>
              </a:rPr>
              <a:t> DR, Regan RL, Dwyer JT. 2014. Fortified Foods Are Major Contributors to Nutrient Intakes in Diets of US Children and Adolescents.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1869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10744200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Lead to Overconsumption/Toxicity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7149A-7CC5-4ABC-AC3C-29B688861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600200"/>
            <a:ext cx="9751060" cy="45720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Life-threatening misinformation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False claims, no guarantee of effectiveness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Take more to achieve faster results…</a:t>
            </a:r>
          </a:p>
        </p:txBody>
      </p:sp>
    </p:spTree>
    <p:extLst>
      <p:ext uri="{BB962C8B-B14F-4D97-AF65-F5344CB8AC3E}">
        <p14:creationId xmlns:p14="http://schemas.microsoft.com/office/powerpoint/2010/main" val="344389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10744200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Lead to Overconsumption/Toxicity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7149A-7CC5-4ABC-AC3C-29B688861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600200"/>
            <a:ext cx="9751060" cy="45720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Life-threatening misinformation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False claims, no guarantee of effectiveness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Take more to achieve faster results…</a:t>
            </a: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E2E3D9F8-B943-4560-B38E-F7DEF7491CDE}"/>
              </a:ext>
            </a:extLst>
          </p:cNvPr>
          <p:cNvSpPr/>
          <p:nvPr/>
        </p:nvSpPr>
        <p:spPr>
          <a:xfrm rot="21093974">
            <a:off x="2106673" y="1739189"/>
            <a:ext cx="8153400" cy="491001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"Proven to treat rheumatism, arthritis, infections, prostate problems, ulcers, cancer, heart trouble, hardening of the arteries and more."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6BC068FC-6A18-4241-80DA-57F973288E47}"/>
              </a:ext>
            </a:extLst>
          </p:cNvPr>
          <p:cNvSpPr/>
          <p:nvPr/>
        </p:nvSpPr>
        <p:spPr>
          <a:xfrm rot="20876758">
            <a:off x="389688" y="2374963"/>
            <a:ext cx="5091414" cy="2825270"/>
          </a:xfrm>
          <a:prstGeom prst="irregularSeal1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“Shrinks tumors!"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5B3AB8CB-820E-4A14-AEA7-481005F3F659}"/>
              </a:ext>
            </a:extLst>
          </p:cNvPr>
          <p:cNvSpPr/>
          <p:nvPr/>
        </p:nvSpPr>
        <p:spPr>
          <a:xfrm rot="1123223">
            <a:off x="6946520" y="3839057"/>
            <a:ext cx="5091414" cy="2825270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“Cures gout!"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391DAFD6-B488-4EF0-8144-C818FAA1FAFE}"/>
              </a:ext>
            </a:extLst>
          </p:cNvPr>
          <p:cNvSpPr/>
          <p:nvPr/>
        </p:nvSpPr>
        <p:spPr>
          <a:xfrm>
            <a:off x="3402423" y="2790689"/>
            <a:ext cx="5091414" cy="2825270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“Prevents memory loss!"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2CECC8FC-072B-4726-9428-7EF99A318688}"/>
              </a:ext>
            </a:extLst>
          </p:cNvPr>
          <p:cNvSpPr/>
          <p:nvPr/>
        </p:nvSpPr>
        <p:spPr>
          <a:xfrm rot="21071225">
            <a:off x="969342" y="2462446"/>
            <a:ext cx="5846847" cy="4354231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“Nobel Prize-winning technology"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5096D1C9-A1C4-4427-B7B6-B26579309644}"/>
              </a:ext>
            </a:extLst>
          </p:cNvPr>
          <p:cNvSpPr/>
          <p:nvPr/>
        </p:nvSpPr>
        <p:spPr>
          <a:xfrm rot="1018934">
            <a:off x="5751847" y="1610482"/>
            <a:ext cx="5846847" cy="4354231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“Promotes molecule multiplicity"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B47BCF28-336C-4877-9B3D-7FCB3825B17A}"/>
              </a:ext>
            </a:extLst>
          </p:cNvPr>
          <p:cNvSpPr/>
          <p:nvPr/>
        </p:nvSpPr>
        <p:spPr>
          <a:xfrm rot="263451">
            <a:off x="1996467" y="1240318"/>
            <a:ext cx="7903324" cy="5281570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“Guaranteed immediate 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weight loss!"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15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7B5305-B7B9-46B9-A24C-1A63B75CBEBD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CE58B-7AF3-45F3-A655-B20A84DEB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#2: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080B69-5ECE-4A04-9AB9-139B67048988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 Concerns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3E9CC4-5C73-4633-8BFD-BC6F2851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600199"/>
            <a:ext cx="10438128" cy="525780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Regulated by Food and Drug Administration (FDA) as </a:t>
            </a:r>
            <a:r>
              <a:rPr lang="en-US" b="1" dirty="0"/>
              <a:t>foods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May have several times RDA of micronutrients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1994 Dietary Supplement Health and Education Act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Original Purpose: enable consumers to make informed choices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Same general labeling requirements as foods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451025" lvl="1" indent="0">
              <a:buNone/>
              <a:defRPr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b="1" dirty="0"/>
              <a:t>Net effect: deregulation of supplement industry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EDF1930-E671-4287-81B8-2405432B64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453958"/>
              </p:ext>
            </p:extLst>
          </p:nvPr>
        </p:nvGraphicFramePr>
        <p:xfrm>
          <a:off x="2031470" y="3886200"/>
          <a:ext cx="8125883" cy="2099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749AF3F-D58B-4F1A-AE6B-0C96E618BFDC}"/>
              </a:ext>
            </a:extLst>
          </p:cNvPr>
          <p:cNvSpPr txBox="1"/>
          <p:nvPr/>
        </p:nvSpPr>
        <p:spPr>
          <a:xfrm>
            <a:off x="9643857" y="5323422"/>
            <a:ext cx="2465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Less regulation: do NOT need FDA approval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27583-B695-4B65-AA13-B78C7CB6E801}"/>
              </a:ext>
            </a:extLst>
          </p:cNvPr>
          <p:cNvSpPr txBox="1"/>
          <p:nvPr/>
        </p:nvSpPr>
        <p:spPr>
          <a:xfrm>
            <a:off x="379412" y="54057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More regulation</a:t>
            </a:r>
          </a:p>
        </p:txBody>
      </p:sp>
    </p:spTree>
    <p:extLst>
      <p:ext uri="{BB962C8B-B14F-4D97-AF65-F5344CB8AC3E}">
        <p14:creationId xmlns:p14="http://schemas.microsoft.com/office/powerpoint/2010/main" val="204938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#2: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080B69-5ECE-4A04-9AB9-139B67048988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 Concerns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3E9CC4-5C73-4633-8BFD-BC6F2851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603093"/>
            <a:ext cx="10438128" cy="5257801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Deregulation of supplements: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Do NOT need to be proved </a:t>
            </a:r>
            <a:r>
              <a:rPr lang="en-US" b="1" dirty="0"/>
              <a:t>safe</a:t>
            </a:r>
            <a:r>
              <a:rPr lang="en-US" dirty="0"/>
              <a:t> or </a:t>
            </a:r>
            <a:r>
              <a:rPr lang="en-US" b="1" dirty="0"/>
              <a:t>effective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Do NOT need FDA approval before being marketed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No standards (across brands, etc.) for: 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Potency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Dosage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Effectiveness (when combining ingredients)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No warning label requirements for side effects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Only requirement: good manufacturing practices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Quality packaging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No contaminants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Labels reflect contents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1DD10-B969-4246-BF3E-26A790298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5" t="38886" r="36247" b="25549"/>
          <a:stretch/>
        </p:blipFill>
        <p:spPr>
          <a:xfrm>
            <a:off x="8228012" y="4231993"/>
            <a:ext cx="3810001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ED846-46AF-4ECF-BE4D-E6BC821516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3" t="38886" r="3738" b="25549"/>
          <a:stretch/>
        </p:blipFill>
        <p:spPr>
          <a:xfrm>
            <a:off x="8075612" y="1698343"/>
            <a:ext cx="3810001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39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537-62D0-4DAC-8870-D2B46B2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4377"/>
            <a:ext cx="9751060" cy="1295063"/>
          </a:xfrm>
        </p:spPr>
        <p:txBody>
          <a:bodyPr/>
          <a:lstStyle/>
          <a:p>
            <a:r>
              <a:rPr lang="en-US" dirty="0"/>
              <a:t>InstaPoll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8605-589F-4B9F-A1D5-A1E0D3B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676400"/>
            <a:ext cx="11125200" cy="9906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When you think of dietary supplements, what are the first ones that come to mind?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2B302C-436B-4F7A-B284-50A26B06C0B7}"/>
              </a:ext>
            </a:extLst>
          </p:cNvPr>
          <p:cNvSpPr txBox="1">
            <a:spLocks/>
          </p:cNvSpPr>
          <p:nvPr/>
        </p:nvSpPr>
        <p:spPr>
          <a:xfrm>
            <a:off x="836612" y="2667000"/>
            <a:ext cx="3657600" cy="38862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Multivitamins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Calcium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Vitamins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Protein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Fish Oils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Probiotics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Herbs</a:t>
            </a:r>
            <a:endParaRPr lang="nb-NO" dirty="0"/>
          </a:p>
        </p:txBody>
      </p:sp>
      <p:pic>
        <p:nvPicPr>
          <p:cNvPr id="1026" name="Picture 2" descr="Vitamin and Supplement Aisle Acrylic Print by David Buffington">
            <a:extLst>
              <a:ext uri="{FF2B5EF4-FFF2-40B4-BE49-F238E27FC236}">
                <a16:creationId xmlns:a16="http://schemas.microsoft.com/office/drawing/2014/main" id="{C1602537-9B69-49A0-AA79-D847E5938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" r="9628" b="10343"/>
          <a:stretch/>
        </p:blipFill>
        <p:spPr bwMode="auto">
          <a:xfrm>
            <a:off x="8456612" y="4048021"/>
            <a:ext cx="3352800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6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#2: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080B69-5ECE-4A04-9AB9-139B67048988}"/>
              </a:ext>
            </a:extLst>
          </p:cNvPr>
          <p:cNvSpPr txBox="1">
            <a:spLocks/>
          </p:cNvSpPr>
          <p:nvPr/>
        </p:nvSpPr>
        <p:spPr>
          <a:xfrm>
            <a:off x="1217612" y="1676400"/>
            <a:ext cx="3048000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 Concerns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9DC87-F17C-4FB8-90FF-433FC5EC9642}"/>
              </a:ext>
            </a:extLst>
          </p:cNvPr>
          <p:cNvSpPr txBox="1"/>
          <p:nvPr/>
        </p:nvSpPr>
        <p:spPr>
          <a:xfrm>
            <a:off x="1213754" y="4058215"/>
            <a:ext cx="23297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FDA Recalls, Market Withdrawals, and Safety Alerts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9A595-20F7-4425-ABDD-7EACBFB12355}"/>
              </a:ext>
            </a:extLst>
          </p:cNvPr>
          <p:cNvSpPr txBox="1"/>
          <p:nvPr/>
        </p:nvSpPr>
        <p:spPr>
          <a:xfrm>
            <a:off x="0" y="6554958"/>
            <a:ext cx="952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https://www.fda.gov/safety/recalls-market-withdrawals-safety-alerts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C8A3-55B6-4139-B736-51C71896F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12213" r="21854" b="13769"/>
          <a:stretch/>
        </p:blipFill>
        <p:spPr>
          <a:xfrm>
            <a:off x="3579812" y="455583"/>
            <a:ext cx="8383587" cy="606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27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#2: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080B69-5ECE-4A04-9AB9-139B67048988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 Concerns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8B6B94-0D4D-4758-AAAF-1C0D87B5A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46" y="1584914"/>
            <a:ext cx="9751060" cy="45720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Organic or natural = not more effective, but more expensive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dirty="0"/>
              <a:t>USDA Certified Organic – what does that mean for consumers?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Marketing strategies: 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dirty="0"/>
              <a:t>Fake vitamins = dangerous!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dirty="0"/>
              <a:t>“Green” pills = veggies are cheaper and better for you!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dirty="0"/>
              <a:t>Stress relief = false!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Beware of internet advertising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056D71-6213-4359-8A10-429075A01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3" t="29995" r="77571" b="47777"/>
          <a:stretch/>
        </p:blipFill>
        <p:spPr>
          <a:xfrm>
            <a:off x="9293540" y="3574151"/>
            <a:ext cx="2286001" cy="297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865D3C1-1623-4EF6-A81D-DD2AE858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6099" y="4026070"/>
            <a:ext cx="5239243" cy="424687"/>
          </a:xfrm>
        </p:spPr>
        <p:txBody>
          <a:bodyPr/>
          <a:lstStyle/>
          <a:p>
            <a:r>
              <a:rPr lang="en-US" dirty="0"/>
              <a:t>Whitney &amp; </a:t>
            </a:r>
            <a:r>
              <a:rPr lang="en-US" dirty="0" err="1"/>
              <a:t>Rolfes</a:t>
            </a:r>
            <a:r>
              <a:rPr lang="en-US" dirty="0"/>
              <a:t>, Understanding Nutrition (15th ed.)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823698-7386-4163-A76A-33FAB55350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29995" r="91659" b="47777"/>
          <a:stretch/>
        </p:blipFill>
        <p:spPr>
          <a:xfrm>
            <a:off x="10151912" y="427900"/>
            <a:ext cx="1752600" cy="297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C53E31-8D4C-459E-ADE4-AA79261E33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0" t="29995" r="64032" b="47777"/>
          <a:stretch/>
        </p:blipFill>
        <p:spPr>
          <a:xfrm>
            <a:off x="6994781" y="4495800"/>
            <a:ext cx="2164923" cy="215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20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#2: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080B69-5ECE-4A04-9AB9-139B67048988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 Concerns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8B6B94-0D4D-4758-AAAF-1C0D87B5A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2057400"/>
            <a:ext cx="9751060" cy="41148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Beware of high potency claims (more ≠ better)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00FC29-931B-4297-87CC-9D2AA1178792}"/>
              </a:ext>
            </a:extLst>
          </p:cNvPr>
          <p:cNvGrpSpPr/>
          <p:nvPr/>
        </p:nvGrpSpPr>
        <p:grpSpPr>
          <a:xfrm>
            <a:off x="500776" y="2908360"/>
            <a:ext cx="9097565" cy="2660106"/>
            <a:chOff x="831495" y="3733799"/>
            <a:chExt cx="9494996" cy="2234284"/>
          </a:xfrm>
        </p:grpSpPr>
        <p:pic>
          <p:nvPicPr>
            <p:cNvPr id="3" name="Picture 5" descr="1001">
              <a:extLst>
                <a:ext uri="{FF2B5EF4-FFF2-40B4-BE49-F238E27FC236}">
                  <a16:creationId xmlns:a16="http://schemas.microsoft.com/office/drawing/2014/main" id="{B2F88923-C5AC-429C-AF22-3FA8FB884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7499" b="39792"/>
            <a:stretch/>
          </p:blipFill>
          <p:spPr bwMode="auto">
            <a:xfrm>
              <a:off x="831495" y="3733800"/>
              <a:ext cx="3165235" cy="2234283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 descr="1001">
              <a:extLst>
                <a:ext uri="{FF2B5EF4-FFF2-40B4-BE49-F238E27FC236}">
                  <a16:creationId xmlns:a16="http://schemas.microsoft.com/office/drawing/2014/main" id="{0E3A703D-FDC8-4238-9FAA-605A69D023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9" r="32069" b="39793"/>
            <a:stretch/>
          </p:blipFill>
          <p:spPr bwMode="auto">
            <a:xfrm>
              <a:off x="3996730" y="3733800"/>
              <a:ext cx="3383576" cy="2234283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 descr="1001">
              <a:extLst>
                <a:ext uri="{FF2B5EF4-FFF2-40B4-BE49-F238E27FC236}">
                  <a16:creationId xmlns:a16="http://schemas.microsoft.com/office/drawing/2014/main" id="{1E02BD46-1389-4440-A7BB-B18CE5032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99" b="39793"/>
            <a:stretch/>
          </p:blipFill>
          <p:spPr bwMode="auto">
            <a:xfrm>
              <a:off x="7161212" y="3733799"/>
              <a:ext cx="3165279" cy="2234283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865D3C1-1623-4EF6-A81D-DD2AE858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6099" y="4026070"/>
            <a:ext cx="5239243" cy="424687"/>
          </a:xfrm>
        </p:spPr>
        <p:txBody>
          <a:bodyPr/>
          <a:lstStyle/>
          <a:p>
            <a:r>
              <a:rPr lang="en-US" dirty="0"/>
              <a:t>Whitney &amp; </a:t>
            </a:r>
            <a:r>
              <a:rPr lang="en-US" dirty="0" err="1"/>
              <a:t>Rolfes</a:t>
            </a:r>
            <a:r>
              <a:rPr lang="en-US" dirty="0"/>
              <a:t>, Understanding Nutrition (15th ed.)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70BF7-19E6-4DE2-823C-B933D2D55E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2" t="32217" r="4844" b="45555"/>
          <a:stretch/>
        </p:blipFill>
        <p:spPr>
          <a:xfrm>
            <a:off x="9962046" y="4006352"/>
            <a:ext cx="1477432" cy="266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036259-C05B-4F94-881C-5DE680454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1" t="32217" r="16669" b="45555"/>
          <a:stretch/>
        </p:blipFill>
        <p:spPr>
          <a:xfrm>
            <a:off x="9779576" y="1026859"/>
            <a:ext cx="1978568" cy="266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396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787EDF-94AD-4712-93DC-6AC13A856A4F}"/>
              </a:ext>
            </a:extLst>
          </p:cNvPr>
          <p:cNvSpPr/>
          <p:nvPr/>
        </p:nvSpPr>
        <p:spPr>
          <a:xfrm>
            <a:off x="1587" y="4498004"/>
            <a:ext cx="12188825" cy="2359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#2: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Regulations Exist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FD96A3-0F34-4280-BD42-12A1B19A6EBC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28DFA-43D9-465F-819A-2E6ADCB6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29BFC-2AC3-4235-B750-78E145882AE5}"/>
              </a:ext>
            </a:extLst>
          </p:cNvPr>
          <p:cNvSpPr/>
          <p:nvPr/>
        </p:nvSpPr>
        <p:spPr>
          <a:xfrm>
            <a:off x="150812" y="1600200"/>
            <a:ext cx="117348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Regulated by the Food and Drug Administration (FDA)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1994, Dietary Supplement Health and Education Act (DSHEA) set safety &amp; labeling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sz="1000" i="1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2011, Food Safety Modernization Act                                                                                                 sets rule for new ingredients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en-US" sz="2000" i="1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lvl="2">
              <a:buClr>
                <a:schemeClr val="accent1">
                  <a:lumMod val="75000"/>
                </a:schemeClr>
              </a:buClr>
            </a:pPr>
            <a:endParaRPr lang="en-US" sz="2000" i="1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A1D097-EECB-48F2-9CA6-7097B6D11244}"/>
              </a:ext>
            </a:extLst>
          </p:cNvPr>
          <p:cNvSpPr/>
          <p:nvPr/>
        </p:nvSpPr>
        <p:spPr>
          <a:xfrm>
            <a:off x="92908" y="6513907"/>
            <a:ext cx="79811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https://www.fda.gov/food/information-consumers-using-dietary-supplements/questions-and-answers-dietary-supplements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5BB53-C466-46D8-894B-8FAAE0E2E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83" t="17266" r="8114" b="5544"/>
          <a:stretch/>
        </p:blipFill>
        <p:spPr>
          <a:xfrm>
            <a:off x="6430493" y="3048001"/>
            <a:ext cx="5732745" cy="37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1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#2: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Regulations Exist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FD96A3-0F34-4280-BD42-12A1B19A6EBC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28DFA-43D9-465F-819A-2E6ADCB6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29BFC-2AC3-4235-B750-78E145882AE5}"/>
              </a:ext>
            </a:extLst>
          </p:cNvPr>
          <p:cNvSpPr/>
          <p:nvPr/>
        </p:nvSpPr>
        <p:spPr>
          <a:xfrm>
            <a:off x="150812" y="1600200"/>
            <a:ext cx="11734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2800" u="sng" dirty="0">
                <a:solidFill>
                  <a:srgbClr val="333333"/>
                </a:solidFill>
                <a:latin typeface="Constantia" panose="02030602050306030303" pitchFamily="18" charset="0"/>
              </a:rPr>
              <a:t>Safety procedures</a:t>
            </a:r>
            <a:r>
              <a:rPr lang="en-US" sz="2800" dirty="0">
                <a:solidFill>
                  <a:srgbClr val="333333"/>
                </a:solidFill>
                <a:latin typeface="Constantia" panose="02030602050306030303" pitchFamily="18" charset="0"/>
              </a:rPr>
              <a:t>: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3"/>
                </a:solidFill>
                <a:latin typeface="Constantia" panose="02030602050306030303" pitchFamily="18" charset="0"/>
              </a:rPr>
              <a:t>Manufacturer </a:t>
            </a: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is responsible to make sure the supplement is:</a:t>
            </a: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33333"/>
                </a:solidFill>
                <a:latin typeface="Constantia" panose="02030602050306030303" pitchFamily="18" charset="0"/>
              </a:rPr>
              <a:t>Safe / Unadulterated /  Produced with good manufacturing practices</a:t>
            </a:r>
          </a:p>
          <a:p>
            <a:pPr marL="2171380" lvl="3" indent="-34290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Quality</a:t>
            </a:r>
          </a:p>
          <a:p>
            <a:pPr marL="2171380" lvl="3" indent="-34290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Potency</a:t>
            </a:r>
          </a:p>
          <a:p>
            <a:pPr marL="2171380" lvl="3" indent="-34290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Purity</a:t>
            </a:r>
          </a:p>
          <a:p>
            <a:pPr marL="2171380" lvl="3" indent="-34290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Efficacy</a:t>
            </a: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33333"/>
                </a:solidFill>
                <a:latin typeface="Constantia" panose="02030602050306030303" pitchFamily="18" charset="0"/>
              </a:rPr>
              <a:t>Properly and truthfully marked with a label</a:t>
            </a: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33333"/>
                </a:solidFill>
                <a:latin typeface="Constantia" panose="02030602050306030303" pitchFamily="18" charset="0"/>
              </a:rPr>
              <a:t>Reported to FDA when harmful effects are identified</a:t>
            </a:r>
          </a:p>
          <a:p>
            <a:pPr lvl="3">
              <a:buClr>
                <a:schemeClr val="accent1">
                  <a:lumMod val="75000"/>
                </a:schemeClr>
              </a:buClr>
            </a:pPr>
            <a:endParaRPr lang="en-US" sz="1000" i="1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Ingredients have to be federally regulated</a:t>
            </a:r>
          </a:p>
          <a:p>
            <a:pPr marL="1390437" lvl="2" indent="-1714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Ingredients must be GRAS listed (generally recognized as safe)</a:t>
            </a:r>
            <a:endParaRPr lang="en-US" sz="2000" i="1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lvl="2">
              <a:buClr>
                <a:schemeClr val="accent1">
                  <a:lumMod val="75000"/>
                </a:schemeClr>
              </a:buClr>
            </a:pPr>
            <a:endParaRPr lang="en-US" sz="2000" i="1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A1D097-EECB-48F2-9CA6-7097B6D11244}"/>
              </a:ext>
            </a:extLst>
          </p:cNvPr>
          <p:cNvSpPr/>
          <p:nvPr/>
        </p:nvSpPr>
        <p:spPr>
          <a:xfrm>
            <a:off x="94496" y="6486534"/>
            <a:ext cx="11262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https://pubmed.ncbi.nlm.nih.gov/30366569/</a:t>
            </a:r>
          </a:p>
        </p:txBody>
      </p:sp>
    </p:spTree>
    <p:extLst>
      <p:ext uri="{BB962C8B-B14F-4D97-AF65-F5344CB8AC3E}">
        <p14:creationId xmlns:p14="http://schemas.microsoft.com/office/powerpoint/2010/main" val="95965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#2: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Regulations Exist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FD96A3-0F34-4280-BD42-12A1B19A6EBC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28DFA-43D9-465F-819A-2E6ADCB6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29BFC-2AC3-4235-B750-78E145882AE5}"/>
              </a:ext>
            </a:extLst>
          </p:cNvPr>
          <p:cNvSpPr/>
          <p:nvPr/>
        </p:nvSpPr>
        <p:spPr>
          <a:xfrm>
            <a:off x="150812" y="1600200"/>
            <a:ext cx="9525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2800" u="sng" dirty="0">
                <a:solidFill>
                  <a:srgbClr val="333333"/>
                </a:solidFill>
                <a:latin typeface="Constantia" panose="02030602050306030303" pitchFamily="18" charset="0"/>
              </a:rPr>
              <a:t>Safety procedures</a:t>
            </a:r>
            <a:r>
              <a:rPr lang="en-US" sz="2800" dirty="0">
                <a:solidFill>
                  <a:srgbClr val="333333"/>
                </a:solidFill>
                <a:latin typeface="Constantia" panose="02030602050306030303" pitchFamily="18" charset="0"/>
              </a:rPr>
              <a:t>: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lvl="1">
              <a:buClr>
                <a:schemeClr val="accent1">
                  <a:lumMod val="75000"/>
                </a:schemeClr>
              </a:buClr>
            </a:pPr>
            <a:r>
              <a:rPr lang="en-US" i="1" dirty="0">
                <a:solidFill>
                  <a:schemeClr val="accent3"/>
                </a:solidFill>
                <a:latin typeface="Constantia" panose="02030602050306030303" pitchFamily="18" charset="0"/>
              </a:rPr>
              <a:t>Respected manufacturers </a:t>
            </a: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make sure the supplement is: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High-quality laboratory tested</a:t>
            </a: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Compliant with US </a:t>
            </a:r>
            <a:r>
              <a:rPr lang="en-US" sz="2000" i="1" dirty="0" err="1">
                <a:solidFill>
                  <a:srgbClr val="333333"/>
                </a:solidFill>
                <a:latin typeface="Constantia" panose="02030602050306030303" pitchFamily="18" charset="0"/>
              </a:rPr>
              <a:t>Parmacopeia</a:t>
            </a: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 Convention (USP)</a:t>
            </a: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lvl="2">
              <a:buClr>
                <a:schemeClr val="accent1">
                  <a:lumMod val="75000"/>
                </a:schemeClr>
              </a:buClr>
            </a:pPr>
            <a:endParaRPr lang="en-US" sz="2000" i="1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A1D097-EECB-48F2-9CA6-7097B6D11244}"/>
              </a:ext>
            </a:extLst>
          </p:cNvPr>
          <p:cNvSpPr/>
          <p:nvPr/>
        </p:nvSpPr>
        <p:spPr>
          <a:xfrm>
            <a:off x="707549" y="6513907"/>
            <a:ext cx="11262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https://pubmed.ncbi.nlm.nih.gov/30366569/</a:t>
            </a:r>
          </a:p>
        </p:txBody>
      </p:sp>
      <p:pic>
        <p:nvPicPr>
          <p:cNvPr id="2052" name="Picture 4" descr="Supplement Regulation: Are Dietary Supplements Unregulated?">
            <a:extLst>
              <a:ext uri="{FF2B5EF4-FFF2-40B4-BE49-F238E27FC236}">
                <a16:creationId xmlns:a16="http://schemas.microsoft.com/office/drawing/2014/main" id="{77565E69-8175-4C2C-8D72-C274D5BD0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" y="3680958"/>
            <a:ext cx="3962400" cy="2838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#2: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Regulations Exist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FD96A3-0F34-4280-BD42-12A1B19A6EBC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28DFA-43D9-465F-819A-2E6ADCB6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29BFC-2AC3-4235-B750-78E145882AE5}"/>
              </a:ext>
            </a:extLst>
          </p:cNvPr>
          <p:cNvSpPr/>
          <p:nvPr/>
        </p:nvSpPr>
        <p:spPr>
          <a:xfrm>
            <a:off x="150812" y="1600200"/>
            <a:ext cx="1158240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333333"/>
                </a:solidFill>
                <a:latin typeface="Constantia" panose="02030602050306030303" pitchFamily="18" charset="0"/>
              </a:rPr>
              <a:t>Labeling Claims</a:t>
            </a: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: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Must not say it’s a conventional food or a sole item of a meal or diet. 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Must say it is a dietary supplement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FDA approved:</a:t>
            </a: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Health </a:t>
            </a:r>
            <a:r>
              <a:rPr lang="en-US" sz="2000" i="1" dirty="0">
                <a:latin typeface="Constantia" panose="02030602050306030303" pitchFamily="18" charset="0"/>
              </a:rPr>
              <a:t>Claims</a:t>
            </a: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i="1" dirty="0">
                <a:latin typeface="Constantia" panose="02030602050306030303" pitchFamily="18" charset="0"/>
              </a:rPr>
              <a:t>Nutrient Claims </a:t>
            </a:r>
            <a:r>
              <a:rPr lang="en-US" sz="2000" i="1" dirty="0">
                <a:solidFill>
                  <a:schemeClr val="accent3"/>
                </a:solidFill>
                <a:latin typeface="Constantia" panose="02030602050306030303" pitchFamily="18" charset="0"/>
              </a:rPr>
              <a:t>	</a:t>
            </a: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i="1" u="sng" dirty="0">
                <a:solidFill>
                  <a:schemeClr val="accent3"/>
                </a:solidFill>
                <a:latin typeface="Constantia" panose="02030602050306030303" pitchFamily="18" charset="0"/>
              </a:rPr>
              <a:t>Structure/Function </a:t>
            </a:r>
            <a:r>
              <a:rPr lang="en-US" sz="2000" i="1" dirty="0">
                <a:solidFill>
                  <a:schemeClr val="accent3"/>
                </a:solidFill>
                <a:latin typeface="Constantia" panose="02030602050306030303" pitchFamily="18" charset="0"/>
              </a:rPr>
              <a:t>Claims</a:t>
            </a:r>
          </a:p>
          <a:p>
            <a:pPr lvl="2">
              <a:buClr>
                <a:schemeClr val="accent1">
                  <a:lumMod val="75000"/>
                </a:schemeClr>
              </a:buClr>
            </a:pPr>
            <a:r>
              <a:rPr lang="en-US" sz="2000" i="1" dirty="0">
                <a:solidFill>
                  <a:schemeClr val="accent3"/>
                </a:solidFill>
                <a:latin typeface="Constantia" panose="02030602050306030303" pitchFamily="18" charset="0"/>
              </a:rPr>
              <a:t>           Disclaimers are added (not intended to diagnose, treat, cure, prevent disease)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A1D097-EECB-48F2-9CA6-7097B6D11244}"/>
              </a:ext>
            </a:extLst>
          </p:cNvPr>
          <p:cNvSpPr/>
          <p:nvPr/>
        </p:nvSpPr>
        <p:spPr>
          <a:xfrm>
            <a:off x="94496" y="6486534"/>
            <a:ext cx="11262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https://pubmed.ncbi.nlm.nih.gov/30366569/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43247F-9853-410A-A8B4-ADB62CE0B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99" t="27772" r="37626" b="35855"/>
          <a:stretch/>
        </p:blipFill>
        <p:spPr>
          <a:xfrm>
            <a:off x="10561948" y="304801"/>
            <a:ext cx="1239245" cy="2403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93193E-73C2-4FBF-BBC2-BD8DEE635C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28" t="34441" r="28120" b="7766"/>
          <a:stretch/>
        </p:blipFill>
        <p:spPr>
          <a:xfrm>
            <a:off x="10561948" y="2728773"/>
            <a:ext cx="1372871" cy="25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#2: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Regulations Exist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FD96A3-0F34-4280-BD42-12A1B19A6EBC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28DFA-43D9-465F-819A-2E6ADCB6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29BFC-2AC3-4235-B750-78E145882AE5}"/>
              </a:ext>
            </a:extLst>
          </p:cNvPr>
          <p:cNvSpPr/>
          <p:nvPr/>
        </p:nvSpPr>
        <p:spPr>
          <a:xfrm>
            <a:off x="150812" y="1600200"/>
            <a:ext cx="115824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333333"/>
                </a:solidFill>
                <a:latin typeface="Constantia" panose="02030602050306030303" pitchFamily="18" charset="0"/>
              </a:rPr>
              <a:t>Labeling</a:t>
            </a: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: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Name &amp; Supplement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Quantity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Manufacturer Name &amp; Location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Directions for using the Product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Supplement Facts Panel: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Serving Size</a:t>
            </a: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% daily value (DV)</a:t>
            </a: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Dietary &amp; Non-dietary ingredients</a:t>
            </a: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May include statement about potential side effects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A1D097-EECB-48F2-9CA6-7097B6D11244}"/>
              </a:ext>
            </a:extLst>
          </p:cNvPr>
          <p:cNvSpPr/>
          <p:nvPr/>
        </p:nvSpPr>
        <p:spPr>
          <a:xfrm>
            <a:off x="94496" y="6486534"/>
            <a:ext cx="11262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https://pubmed.ncbi.nlm.nih.gov/30366569/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620A00-39D1-4242-8B4E-E68660933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99" t="27772" r="37626" b="35855"/>
          <a:stretch/>
        </p:blipFill>
        <p:spPr>
          <a:xfrm>
            <a:off x="10561948" y="304801"/>
            <a:ext cx="1239245" cy="2403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26DF3B-C4AE-474E-B963-9028E0BE31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28" t="34441" r="28120" b="7766"/>
          <a:stretch/>
        </p:blipFill>
        <p:spPr>
          <a:xfrm>
            <a:off x="10561948" y="2728773"/>
            <a:ext cx="1372871" cy="25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#2: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Regulations Exist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FD96A3-0F34-4280-BD42-12A1B19A6EBC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28DFA-43D9-465F-819A-2E6ADCB6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78510-55DD-4E28-9959-C3BCE77CA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01" t="23328" r="6471" b="20187"/>
          <a:stretch/>
        </p:blipFill>
        <p:spPr>
          <a:xfrm>
            <a:off x="305261" y="1426129"/>
            <a:ext cx="11510066" cy="474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4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#2: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Safety &amp; Regulations Exist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FD96A3-0F34-4280-BD42-12A1B19A6EBC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28DFA-43D9-465F-819A-2E6ADCB6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29BFC-2AC3-4235-B750-78E145882AE5}"/>
              </a:ext>
            </a:extLst>
          </p:cNvPr>
          <p:cNvSpPr/>
          <p:nvPr/>
        </p:nvSpPr>
        <p:spPr>
          <a:xfrm>
            <a:off x="150812" y="1461730"/>
            <a:ext cx="11582400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333333"/>
                </a:solidFill>
                <a:latin typeface="Constantia" panose="02030602050306030303" pitchFamily="18" charset="0"/>
              </a:rPr>
              <a:t>Tolerable Upper Limit Intake Levels (UL)</a:t>
            </a:r>
            <a:endParaRPr lang="en-US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952393" lvl="1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Prevalence of the US population that exceeds the UL is low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1561887" lvl="2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Adults:  </a:t>
            </a:r>
          </a:p>
          <a:p>
            <a:pPr marL="2171380" lvl="3" indent="-34290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Constantia" panose="02030602050306030303" pitchFamily="18" charset="0"/>
              </a:rPr>
              <a:t>Iron &amp; Zinc (9%)</a:t>
            </a:r>
          </a:p>
          <a:p>
            <a:pPr marL="2171380" lvl="3" indent="-34290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Constantia" panose="02030602050306030303" pitchFamily="18" charset="0"/>
              </a:rPr>
              <a:t>Folate (7%)</a:t>
            </a:r>
          </a:p>
          <a:p>
            <a:pPr marL="2171380" lvl="3" indent="-34290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Constantia" panose="02030602050306030303" pitchFamily="18" charset="0"/>
              </a:rPr>
              <a:t>Calcium &amp; Magnesium (6%)</a:t>
            </a:r>
          </a:p>
          <a:p>
            <a:pPr marL="2171380" lvl="3" indent="-34290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Constantia" panose="02030602050306030303" pitchFamily="18" charset="0"/>
              </a:rPr>
              <a:t>Vit A &amp; B6 (3%)</a:t>
            </a:r>
          </a:p>
          <a:p>
            <a:pPr marL="2171380" lvl="3" indent="-34290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Constantia" panose="02030602050306030303" pitchFamily="18" charset="0"/>
              </a:rPr>
              <a:t>Vit C (2%)</a:t>
            </a:r>
          </a:p>
          <a:p>
            <a:pPr lvl="3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A1D097-EECB-48F2-9CA6-7097B6D11244}"/>
              </a:ext>
            </a:extLst>
          </p:cNvPr>
          <p:cNvSpPr/>
          <p:nvPr/>
        </p:nvSpPr>
        <p:spPr>
          <a:xfrm>
            <a:off x="94496" y="6486534"/>
            <a:ext cx="11262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https://pubmed.ncbi.nlm.nih.gov/30366569/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2104A3-81F9-4190-AFC8-802E441F72B4}"/>
              </a:ext>
            </a:extLst>
          </p:cNvPr>
          <p:cNvSpPr/>
          <p:nvPr/>
        </p:nvSpPr>
        <p:spPr>
          <a:xfrm>
            <a:off x="150812" y="4555629"/>
            <a:ext cx="115824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  <a:p>
            <a:pPr marL="780943" lvl="1" indent="-1714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333333"/>
                </a:solidFill>
                <a:latin typeface="Constantia" panose="02030602050306030303" pitchFamily="18" charset="0"/>
              </a:rPr>
              <a:t>Exceptions</a:t>
            </a:r>
            <a:r>
              <a:rPr lang="en-US" dirty="0">
                <a:solidFill>
                  <a:srgbClr val="333333"/>
                </a:solidFill>
                <a:latin typeface="Constantia" panose="02030602050306030303" pitchFamily="18" charset="0"/>
              </a:rPr>
              <a:t>:  Children ages 2-8 years  </a:t>
            </a:r>
          </a:p>
          <a:p>
            <a:pPr marL="2171380" lvl="3" indent="-34290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Constantia" panose="02030602050306030303" pitchFamily="18" charset="0"/>
              </a:rPr>
              <a:t>Zinc (84%)</a:t>
            </a:r>
          </a:p>
          <a:p>
            <a:pPr marL="2171380" lvl="3" indent="-342900">
              <a:buClr>
                <a:schemeClr val="accent1">
                  <a:lumMod val="75000"/>
                </a:schemeClr>
              </a:buClr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Constantia" panose="02030602050306030303" pitchFamily="18" charset="0"/>
              </a:rPr>
              <a:t>Folate &amp; Vit A (70%)</a:t>
            </a:r>
          </a:p>
          <a:p>
            <a:pPr lvl="2">
              <a:buClr>
                <a:schemeClr val="accent1">
                  <a:lumMod val="75000"/>
                </a:schemeClr>
              </a:buClr>
            </a:pPr>
            <a:r>
              <a:rPr lang="en-US" sz="2000" i="1" dirty="0">
                <a:solidFill>
                  <a:srgbClr val="333333"/>
                </a:solidFill>
                <a:latin typeface="Constantia" panose="02030602050306030303" pitchFamily="18" charset="0"/>
              </a:rPr>
              <a:t>(Can exceed the UL from food sources alone)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sz="1000" dirty="0">
              <a:solidFill>
                <a:srgbClr val="333333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4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Supplements-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58435-E351-43DA-AA9E-C8A3BD720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752600"/>
            <a:ext cx="11430002" cy="92702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u="sng" dirty="0"/>
              <a:t>Dietary Supplement</a:t>
            </a:r>
            <a:r>
              <a:rPr lang="en-US" dirty="0"/>
              <a:t>:  A product taken by mouth that contains a "dietary ingredient" intended to supplement the diet.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28A28-B885-40AD-AB5D-0FA337CD7AC3}"/>
              </a:ext>
            </a:extLst>
          </p:cNvPr>
          <p:cNvSpPr/>
          <p:nvPr/>
        </p:nvSpPr>
        <p:spPr>
          <a:xfrm>
            <a:off x="89302" y="6582489"/>
            <a:ext cx="1165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https://www.fda.gov/consumers/consumer-updates/fda-101-dietary-supplements</a:t>
            </a:r>
          </a:p>
        </p:txBody>
      </p:sp>
      <p:pic>
        <p:nvPicPr>
          <p:cNvPr id="2050" name="Picture 2" descr="Nature Made Vitamin D3">
            <a:extLst>
              <a:ext uri="{FF2B5EF4-FFF2-40B4-BE49-F238E27FC236}">
                <a16:creationId xmlns:a16="http://schemas.microsoft.com/office/drawing/2014/main" id="{3602A7D9-2747-486B-BC16-F4800D491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4" r="20803"/>
          <a:stretch/>
        </p:blipFill>
        <p:spPr bwMode="auto">
          <a:xfrm>
            <a:off x="684212" y="3856574"/>
            <a:ext cx="877076" cy="142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336AA-CC6D-4ECC-B225-DB40E3C0B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27" t="47777" r="38122" b="27772"/>
          <a:stretch/>
        </p:blipFill>
        <p:spPr>
          <a:xfrm>
            <a:off x="9466934" y="3773305"/>
            <a:ext cx="826865" cy="151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B1C62-A2C7-40E0-9359-F47C2CC5D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99" t="27772" r="37626" b="35855"/>
          <a:stretch/>
        </p:blipFill>
        <p:spPr>
          <a:xfrm>
            <a:off x="1858402" y="3824756"/>
            <a:ext cx="769505" cy="1492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13F60-CAB0-427F-BAC2-DF4E51BD02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503" t="34441" r="32510" b="34440"/>
          <a:stretch/>
        </p:blipFill>
        <p:spPr>
          <a:xfrm>
            <a:off x="3401441" y="3925986"/>
            <a:ext cx="806001" cy="1414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60A2C-D1C9-4CF3-B261-5BEB258DF9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626" t="23326" r="28745" b="35166"/>
          <a:stretch/>
        </p:blipFill>
        <p:spPr>
          <a:xfrm>
            <a:off x="5454226" y="3748556"/>
            <a:ext cx="1133058" cy="1733797"/>
          </a:xfrm>
          <a:prstGeom prst="rect">
            <a:avLst/>
          </a:prstGeom>
        </p:spPr>
      </p:pic>
      <p:pic>
        <p:nvPicPr>
          <p:cNvPr id="2054" name="Picture 6" descr="Amazon.com: Ultra Lipase Enzymes for Liver Detox &amp; Fat Digestion by  MaryRuth's - Digestive Enzymes Supporting Healthy Cholesterol Levels and  Nutrient Absorption - Vegan Lipase Protease Supplement - 60 Count: Health &amp;  Personal Care">
            <a:extLst>
              <a:ext uri="{FF2B5EF4-FFF2-40B4-BE49-F238E27FC236}">
                <a16:creationId xmlns:a16="http://schemas.microsoft.com/office/drawing/2014/main" id="{079E4E73-4D3D-44F1-839C-5A2810743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r="15294"/>
          <a:stretch/>
        </p:blipFill>
        <p:spPr bwMode="auto">
          <a:xfrm>
            <a:off x="6780212" y="4095154"/>
            <a:ext cx="826866" cy="119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ancestralsupplements.com/images/2-1.jpg">
            <a:extLst>
              <a:ext uri="{FF2B5EF4-FFF2-40B4-BE49-F238E27FC236}">
                <a16:creationId xmlns:a16="http://schemas.microsoft.com/office/drawing/2014/main" id="{1CC46A16-0C01-4268-8CDC-2AF4A379B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1" r="22438"/>
          <a:stretch/>
        </p:blipFill>
        <p:spPr bwMode="auto">
          <a:xfrm>
            <a:off x="8027944" y="3837311"/>
            <a:ext cx="825195" cy="145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optimumnutrition.com/sites/g/files/mrktmf246/files/styles/thumbnail_swap_full/public/US_CreatinePowder_60srv_Unflavored.png?itok=FH7eUGIm">
            <a:extLst>
              <a:ext uri="{FF2B5EF4-FFF2-40B4-BE49-F238E27FC236}">
                <a16:creationId xmlns:a16="http://schemas.microsoft.com/office/drawing/2014/main" id="{B6991FEE-22E1-457A-935A-1C0B476D1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2" t="18281" r="33694" b="20651"/>
          <a:stretch/>
        </p:blipFill>
        <p:spPr bwMode="auto">
          <a:xfrm>
            <a:off x="10905924" y="3663395"/>
            <a:ext cx="826865" cy="1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04B8E6-8E19-4737-B3A3-AD25B9ED1BDC}"/>
              </a:ext>
            </a:extLst>
          </p:cNvPr>
          <p:cNvSpPr/>
          <p:nvPr/>
        </p:nvSpPr>
        <p:spPr>
          <a:xfrm>
            <a:off x="112712" y="3367556"/>
            <a:ext cx="1196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1025" lvl="1" indent="0">
              <a:buNone/>
            </a:pPr>
            <a:r>
              <a:rPr lang="en-US" sz="1800" i="1" u="sng" dirty="0">
                <a:solidFill>
                  <a:schemeClr val="accent1">
                    <a:lumMod val="75000"/>
                  </a:schemeClr>
                </a:solidFill>
              </a:rPr>
              <a:t>Vitamins</a:t>
            </a:r>
            <a:r>
              <a:rPr lang="en-US" sz="1800" i="1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1800" i="1" u="sng" dirty="0">
                <a:solidFill>
                  <a:schemeClr val="accent1">
                    <a:lumMod val="75000"/>
                  </a:schemeClr>
                </a:solidFill>
              </a:rPr>
              <a:t>Minerals</a:t>
            </a:r>
            <a:r>
              <a:rPr lang="en-US" sz="1800" i="1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1800" i="1" u="sng" dirty="0">
                <a:solidFill>
                  <a:schemeClr val="accent1">
                    <a:lumMod val="75000"/>
                  </a:schemeClr>
                </a:solidFill>
              </a:rPr>
              <a:t>Herbs (Botanicals)</a:t>
            </a:r>
            <a:r>
              <a:rPr lang="en-US" sz="1800" i="1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1800" i="1" u="sng" dirty="0">
                <a:solidFill>
                  <a:schemeClr val="accent1">
                    <a:lumMod val="75000"/>
                  </a:schemeClr>
                </a:solidFill>
              </a:rPr>
              <a:t>AAs (Protein)</a:t>
            </a:r>
            <a:r>
              <a:rPr lang="en-US" sz="1800" i="1" dirty="0">
                <a:solidFill>
                  <a:schemeClr val="accent1">
                    <a:lumMod val="75000"/>
                  </a:schemeClr>
                </a:solidFill>
              </a:rPr>
              <a:t>      </a:t>
            </a:r>
            <a:r>
              <a:rPr lang="en-US" sz="1800" i="1" u="sng" dirty="0">
                <a:solidFill>
                  <a:schemeClr val="accent1">
                    <a:lumMod val="75000"/>
                  </a:schemeClr>
                </a:solidFill>
              </a:rPr>
              <a:t>Enzymes</a:t>
            </a:r>
            <a:r>
              <a:rPr lang="en-US" sz="1800" i="1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1800" i="1" u="sng" dirty="0">
                <a:solidFill>
                  <a:schemeClr val="accent1">
                    <a:lumMod val="75000"/>
                  </a:schemeClr>
                </a:solidFill>
              </a:rPr>
              <a:t>Organ Tissues</a:t>
            </a:r>
            <a:r>
              <a:rPr lang="en-US" sz="1800" i="1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en-US" sz="1800" i="1" u="sng" dirty="0" err="1">
                <a:solidFill>
                  <a:schemeClr val="accent1">
                    <a:lumMod val="75000"/>
                  </a:schemeClr>
                </a:solidFill>
              </a:rPr>
              <a:t>Glandulars</a:t>
            </a:r>
            <a:r>
              <a:rPr lang="en-US" sz="1800" i="1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1800" i="1" u="sng" dirty="0">
                <a:solidFill>
                  <a:schemeClr val="accent1">
                    <a:lumMod val="75000"/>
                  </a:schemeClr>
                </a:solidFill>
              </a:rPr>
              <a:t>Metabolites</a:t>
            </a:r>
          </a:p>
        </p:txBody>
      </p:sp>
      <p:pic>
        <p:nvPicPr>
          <p:cNvPr id="2052" name="Picture 4" descr="30 Servings / Peach Raspberry">
            <a:extLst>
              <a:ext uri="{FF2B5EF4-FFF2-40B4-BE49-F238E27FC236}">
                <a16:creationId xmlns:a16="http://schemas.microsoft.com/office/drawing/2014/main" id="{A9E68F61-F3C3-442A-BC33-D94183C5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889" y="4225665"/>
            <a:ext cx="704796" cy="110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FAEF32E-B27A-45BA-A01D-2F782B3C0139}"/>
              </a:ext>
            </a:extLst>
          </p:cNvPr>
          <p:cNvSpPr txBox="1">
            <a:spLocks/>
          </p:cNvSpPr>
          <p:nvPr/>
        </p:nvSpPr>
        <p:spPr>
          <a:xfrm>
            <a:off x="-110646" y="2781083"/>
            <a:ext cx="11430002" cy="4753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025" lvl="1" indent="0">
              <a:buFont typeface="Arial" pitchFamily="34" charset="0"/>
              <a:buNone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“Dietary Ingredients" may include: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9AE979D-09D3-4206-92B1-5B3ED7D6683F}"/>
              </a:ext>
            </a:extLst>
          </p:cNvPr>
          <p:cNvSpPr txBox="1">
            <a:spLocks/>
          </p:cNvSpPr>
          <p:nvPr/>
        </p:nvSpPr>
        <p:spPr>
          <a:xfrm>
            <a:off x="-110646" y="5562600"/>
            <a:ext cx="11430002" cy="4753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025" lvl="1" indent="0">
              <a:buNone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Supplements come in:  tablets, capsules, 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softgels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gelcaps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, liquids, powders, or bars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7B5305-B7B9-46B9-A24C-1A63B75CBEBD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CE58B-7AF3-45F3-A655-B20A84DEB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#3: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Required/Encouraged for specific groups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8696F4-0E71-448F-B0BB-9E9A6E2F9172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BCDF1-AB4B-4D34-81FD-D13934DC8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4B3F8-4B78-4289-BF21-7EEC51FD52FD}"/>
              </a:ext>
            </a:extLst>
          </p:cNvPr>
          <p:cNvSpPr txBox="1">
            <a:spLocks/>
          </p:cNvSpPr>
          <p:nvPr/>
        </p:nvSpPr>
        <p:spPr>
          <a:xfrm>
            <a:off x="-763588" y="1590702"/>
            <a:ext cx="11352212" cy="1885447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Courier New" panose="02070309020205020404" pitchFamily="49" charset="0"/>
              <a:buChar char="o"/>
              <a:defRPr/>
            </a:pPr>
            <a:r>
              <a:rPr lang="en-US" sz="3000" u="sng" dirty="0"/>
              <a:t>Exclusively Human Milk-fed Infants</a:t>
            </a:r>
            <a:r>
              <a:rPr lang="en-US" sz="3000" dirty="0"/>
              <a:t>: &lt; 9 months</a:t>
            </a:r>
          </a:p>
          <a:p>
            <a:pPr lvl="3">
              <a:defRPr/>
            </a:pPr>
            <a:r>
              <a:rPr lang="en-US" sz="2600" dirty="0"/>
              <a:t>Susceptible to deficiencies in:</a:t>
            </a:r>
          </a:p>
          <a:p>
            <a:pPr lvl="4">
              <a:buFont typeface="Wingdings" panose="05000000000000000000" pitchFamily="2" charset="2"/>
              <a:buChar char="ü"/>
              <a:defRPr/>
            </a:pPr>
            <a:r>
              <a:rPr lang="en-US" dirty="0"/>
              <a:t>Zinc, Protein, Iron</a:t>
            </a:r>
          </a:p>
          <a:p>
            <a:pPr lvl="3">
              <a:defRPr/>
            </a:pPr>
            <a:r>
              <a:rPr lang="en-US" sz="2600" u="sng" dirty="0">
                <a:solidFill>
                  <a:schemeClr val="accent3"/>
                </a:solidFill>
              </a:rPr>
              <a:t>Iron supplementation </a:t>
            </a:r>
            <a:r>
              <a:rPr lang="en-US" sz="2600" dirty="0"/>
              <a:t>only recommended for iron-deficiency anemia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31D8DC1-60C2-485D-AF3E-7E9243104A8F}"/>
              </a:ext>
            </a:extLst>
          </p:cNvPr>
          <p:cNvSpPr txBox="1">
            <a:spLocks/>
          </p:cNvSpPr>
          <p:nvPr/>
        </p:nvSpPr>
        <p:spPr>
          <a:xfrm>
            <a:off x="-762000" y="3505200"/>
            <a:ext cx="10056812" cy="18854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Courier New" panose="02070309020205020404" pitchFamily="49" charset="0"/>
              <a:buChar char="o"/>
              <a:defRPr/>
            </a:pPr>
            <a:r>
              <a:rPr lang="en-US" sz="2600" u="sng" dirty="0"/>
              <a:t>Infants</a:t>
            </a:r>
            <a:r>
              <a:rPr lang="en-US" sz="2600" dirty="0"/>
              <a:t>: &lt; 9 months</a:t>
            </a:r>
          </a:p>
          <a:p>
            <a:pPr lvl="3">
              <a:defRPr/>
            </a:pPr>
            <a:r>
              <a:rPr lang="en-US" sz="2400" dirty="0"/>
              <a:t>Susceptible to deficiencies in:</a:t>
            </a:r>
          </a:p>
          <a:p>
            <a:pPr lvl="4">
              <a:buFont typeface="Wingdings" panose="05000000000000000000" pitchFamily="2" charset="2"/>
              <a:buChar char="ü"/>
              <a:defRPr/>
            </a:pPr>
            <a:r>
              <a:rPr lang="en-US" dirty="0"/>
              <a:t>Potassium, Vit D, E, Choline</a:t>
            </a:r>
          </a:p>
          <a:p>
            <a:pPr lvl="3">
              <a:defRPr/>
            </a:pPr>
            <a:r>
              <a:rPr lang="en-US" sz="2400" u="sng" dirty="0">
                <a:solidFill>
                  <a:schemeClr val="accent3"/>
                </a:solidFill>
              </a:rPr>
              <a:t>Vit D supplementation </a:t>
            </a:r>
            <a:r>
              <a:rPr lang="en-US" sz="2400" dirty="0"/>
              <a:t>only recommended &amp; only 400 IU</a:t>
            </a:r>
          </a:p>
        </p:txBody>
      </p:sp>
      <p:pic>
        <p:nvPicPr>
          <p:cNvPr id="2050" name="Picture 2" descr="The Blessings of New Babies - HelpGuide.org">
            <a:extLst>
              <a:ext uri="{FF2B5EF4-FFF2-40B4-BE49-F238E27FC236}">
                <a16:creationId xmlns:a16="http://schemas.microsoft.com/office/drawing/2014/main" id="{82F2E1E2-C930-48CD-AB7A-C712D9486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889" y="4572000"/>
            <a:ext cx="3354923" cy="2013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#3: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Required/Encouraged for specific groups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8696F4-0E71-448F-B0BB-9E9A6E2F9172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BCDF1-AB4B-4D34-81FD-D13934DC8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4B3F8-4B78-4289-BF21-7EEC51FD52FD}"/>
              </a:ext>
            </a:extLst>
          </p:cNvPr>
          <p:cNvSpPr txBox="1">
            <a:spLocks/>
          </p:cNvSpPr>
          <p:nvPr/>
        </p:nvSpPr>
        <p:spPr>
          <a:xfrm>
            <a:off x="70119" y="1503663"/>
            <a:ext cx="11792648" cy="4058937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Courier New" panose="02070309020205020404" pitchFamily="49" charset="0"/>
              <a:buChar char="o"/>
              <a:defRPr/>
            </a:pPr>
            <a:r>
              <a:rPr lang="en-US" sz="2600" u="sng" dirty="0"/>
              <a:t>Pregnant Women (or those able to become pregnant)</a:t>
            </a:r>
            <a:r>
              <a:rPr lang="en-US" sz="2600" dirty="0"/>
              <a:t>: </a:t>
            </a:r>
          </a:p>
          <a:p>
            <a:pPr lvl="3">
              <a:defRPr/>
            </a:pPr>
            <a:r>
              <a:rPr lang="en-US" sz="2400" dirty="0"/>
              <a:t>Susceptible to deficiencies in:</a:t>
            </a:r>
          </a:p>
          <a:p>
            <a:pPr lvl="4">
              <a:buFont typeface="Wingdings" panose="05000000000000000000" pitchFamily="2" charset="2"/>
              <a:buChar char="ü"/>
              <a:defRPr/>
            </a:pPr>
            <a:r>
              <a:rPr lang="fr-FR" dirty="0"/>
              <a:t>Calcium, </a:t>
            </a:r>
            <a:r>
              <a:rPr lang="fr-FR" dirty="0" err="1"/>
              <a:t>Protein</a:t>
            </a:r>
            <a:r>
              <a:rPr lang="fr-FR" dirty="0"/>
              <a:t>, </a:t>
            </a:r>
            <a:r>
              <a:rPr lang="fr-FR" dirty="0" err="1"/>
              <a:t>Iron</a:t>
            </a:r>
            <a:r>
              <a:rPr lang="fr-FR" dirty="0"/>
              <a:t>, Vit D, </a:t>
            </a:r>
            <a:r>
              <a:rPr lang="fr-FR" dirty="0" err="1"/>
              <a:t>Magnesium</a:t>
            </a:r>
            <a:r>
              <a:rPr lang="fr-FR" dirty="0"/>
              <a:t>, Choline, Folate</a:t>
            </a:r>
          </a:p>
          <a:p>
            <a:pPr lvl="3">
              <a:defRPr/>
            </a:pPr>
            <a:r>
              <a:rPr lang="fr-FR" sz="2400" u="sng" dirty="0">
                <a:solidFill>
                  <a:schemeClr val="accent3"/>
                </a:solidFill>
              </a:rPr>
              <a:t>Folate </a:t>
            </a:r>
            <a:r>
              <a:rPr lang="en-US" sz="2400" u="sng" dirty="0">
                <a:solidFill>
                  <a:schemeClr val="accent3"/>
                </a:solidFill>
              </a:rPr>
              <a:t>supplementation </a:t>
            </a:r>
            <a:r>
              <a:rPr lang="en-US" sz="2400" dirty="0"/>
              <a:t>only recommended &amp; at 400-800 ug/day</a:t>
            </a:r>
          </a:p>
          <a:p>
            <a:pPr lvl="3">
              <a:defRPr/>
            </a:pPr>
            <a:endParaRPr lang="en-US" sz="2400" dirty="0"/>
          </a:p>
        </p:txBody>
      </p:sp>
      <p:pic>
        <p:nvPicPr>
          <p:cNvPr id="1028" name="Picture 4" descr="12 things to know about Aussie women and their health | AJP">
            <a:extLst>
              <a:ext uri="{FF2B5EF4-FFF2-40B4-BE49-F238E27FC236}">
                <a16:creationId xmlns:a16="http://schemas.microsoft.com/office/drawing/2014/main" id="{091038C0-917C-4521-8103-E1E6C849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090" y="4195273"/>
            <a:ext cx="400173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96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#3: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Required/Encouraged for specific groups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8696F4-0E71-448F-B0BB-9E9A6E2F9172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BCDF1-AB4B-4D34-81FD-D13934DC8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4B3F8-4B78-4289-BF21-7EEC51FD52FD}"/>
              </a:ext>
            </a:extLst>
          </p:cNvPr>
          <p:cNvSpPr txBox="1">
            <a:spLocks/>
          </p:cNvSpPr>
          <p:nvPr/>
        </p:nvSpPr>
        <p:spPr>
          <a:xfrm>
            <a:off x="70119" y="1503663"/>
            <a:ext cx="11792648" cy="4058937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Courier New" panose="02070309020205020404" pitchFamily="49" charset="0"/>
              <a:buChar char="o"/>
              <a:defRPr/>
            </a:pPr>
            <a:r>
              <a:rPr lang="en-US" sz="2600" u="sng" dirty="0"/>
              <a:t>Older adults (especially women)</a:t>
            </a:r>
            <a:r>
              <a:rPr lang="en-US" sz="2600" dirty="0"/>
              <a:t>: </a:t>
            </a:r>
          </a:p>
          <a:p>
            <a:pPr lvl="3">
              <a:defRPr/>
            </a:pPr>
            <a:r>
              <a:rPr lang="en-US" sz="2400" dirty="0"/>
              <a:t>Susceptible to deficiencies in:</a:t>
            </a:r>
          </a:p>
          <a:p>
            <a:pPr lvl="4">
              <a:buFont typeface="Wingdings" panose="05000000000000000000" pitchFamily="2" charset="2"/>
              <a:buChar char="ü"/>
              <a:defRPr/>
            </a:pPr>
            <a:r>
              <a:rPr lang="fr-FR" dirty="0"/>
              <a:t>Vit B12, Vit B6, </a:t>
            </a:r>
            <a:r>
              <a:rPr lang="fr-FR" dirty="0" err="1"/>
              <a:t>Protein</a:t>
            </a:r>
            <a:endParaRPr lang="fr-FR" dirty="0"/>
          </a:p>
          <a:p>
            <a:pPr lvl="4">
              <a:buFont typeface="Wingdings" panose="05000000000000000000" pitchFamily="2" charset="2"/>
              <a:buChar char="ü"/>
              <a:defRPr/>
            </a:pPr>
            <a:r>
              <a:rPr lang="fr-FR" sz="2400" u="sng" dirty="0">
                <a:solidFill>
                  <a:schemeClr val="accent3"/>
                </a:solidFill>
              </a:rPr>
              <a:t>B12 </a:t>
            </a:r>
            <a:r>
              <a:rPr lang="en-US" sz="2400" u="sng" dirty="0">
                <a:solidFill>
                  <a:schemeClr val="accent3"/>
                </a:solidFill>
              </a:rPr>
              <a:t>supplementation </a:t>
            </a:r>
            <a:r>
              <a:rPr lang="en-US" sz="2400" dirty="0"/>
              <a:t>recommended (2.4 ug/day)</a:t>
            </a:r>
          </a:p>
          <a:p>
            <a:pPr lvl="4">
              <a:buFont typeface="Wingdings" panose="05000000000000000000" pitchFamily="2" charset="2"/>
              <a:buChar char="ü"/>
              <a:defRPr/>
            </a:pPr>
            <a:r>
              <a:rPr lang="en-US" sz="2400" u="sng" dirty="0">
                <a:solidFill>
                  <a:schemeClr val="accent3"/>
                </a:solidFill>
              </a:rPr>
              <a:t>Protein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/>
              <a:t>recommended (+30-40 g protein)</a:t>
            </a:r>
          </a:p>
          <a:p>
            <a:pPr lvl="3">
              <a:defRPr/>
            </a:pPr>
            <a:endParaRPr lang="en-US" sz="2400" dirty="0"/>
          </a:p>
        </p:txBody>
      </p:sp>
      <p:pic>
        <p:nvPicPr>
          <p:cNvPr id="3074" name="Picture 2" descr="MySafe:LA » Older Adult Safety">
            <a:extLst>
              <a:ext uri="{FF2B5EF4-FFF2-40B4-BE49-F238E27FC236}">
                <a16:creationId xmlns:a16="http://schemas.microsoft.com/office/drawing/2014/main" id="{BECA5860-31A1-4C30-BFCD-051FF30D8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972" y="4419600"/>
            <a:ext cx="4200942" cy="2108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0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#3: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Required/encourage for specific groups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9E1A5D-FB6A-4D06-813B-0032AA79A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2" y="1600200"/>
            <a:ext cx="10668000" cy="21336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u="sng" dirty="0"/>
              <a:t>Adults following diets not recommended by Dietary Guidelines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Vegan Diets (calcium, vit D, B12)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Low-calorie Diets (protein, micronutrients, etc.)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Low CHO Diets (micronutrients)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02F87F-4093-43D1-AF4D-29AF54D8938F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4E91A-4D35-4C3B-9674-6D661302D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37FBACF-BA42-49B7-B83B-CE12AA3326D0}"/>
              </a:ext>
            </a:extLst>
          </p:cNvPr>
          <p:cNvSpPr txBox="1">
            <a:spLocks/>
          </p:cNvSpPr>
          <p:nvPr/>
        </p:nvSpPr>
        <p:spPr>
          <a:xfrm>
            <a:off x="455612" y="3919871"/>
            <a:ext cx="10668000" cy="1905000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u="sng" dirty="0"/>
              <a:t>Adults with Health Conditions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/>
              <a:t>Lactose Intolerance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/>
              <a:t>Inflammation/Disease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/>
              <a:t>Genetic Disorders</a:t>
            </a:r>
          </a:p>
        </p:txBody>
      </p:sp>
      <p:pic>
        <p:nvPicPr>
          <p:cNvPr id="4098" name="Picture 2" descr="Prejudice towards vegans endemic in the workplace">
            <a:extLst>
              <a:ext uri="{FF2B5EF4-FFF2-40B4-BE49-F238E27FC236}">
                <a16:creationId xmlns:a16="http://schemas.microsoft.com/office/drawing/2014/main" id="{0AFBD534-AD7A-4FC8-989D-7293F580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419600"/>
            <a:ext cx="3352801" cy="2237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04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#3: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Not Suited for the General Population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A56397-DC51-4F52-BE97-48189B940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00200"/>
            <a:ext cx="10666729" cy="5029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3200" dirty="0"/>
              <a:t>False sense of security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Can lead to poor dietary choices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Supplements do NOT negate health implications of poor diet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3200" dirty="0"/>
              <a:t>Invalid rationale for supplementation: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Food or soil contains inadequate nutrients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Provide energy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Enhance athletic performance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Help with stress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Cure ailments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B1F1B-E1EE-45CC-B27C-50C49A2C6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70812" y="4368123"/>
            <a:ext cx="4320012" cy="2411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94182-986C-4BBE-BDFE-B9A3A3AF3C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 t="33634" r="60628" b="36302"/>
          <a:stretch/>
        </p:blipFill>
        <p:spPr>
          <a:xfrm>
            <a:off x="8609011" y="4318871"/>
            <a:ext cx="3352801" cy="238672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#3: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Not Suited for the General Population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A56397-DC51-4F52-BE97-48189B940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00200"/>
            <a:ext cx="10057129" cy="5029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3200" dirty="0"/>
              <a:t>Bioavailability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Usually food &gt; supplements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Exception: folate (1.7 times more bioavailable)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3200" dirty="0"/>
              <a:t>Antagonistic actions: supplements may interfere with actions of other nutrients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Excess of one (manganese)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/>
              <a:t>deficiency in another (iron)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Excess of one (calcium) </a:t>
            </a:r>
            <a:r>
              <a:rPr lang="en-US" sz="2600" dirty="0">
                <a:sym typeface="Wingdings" panose="05000000000000000000" pitchFamily="2" charset="2"/>
              </a:rPr>
              <a:t> malabsorption of another (iron)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ym typeface="Wingdings" panose="05000000000000000000" pitchFamily="2" charset="2"/>
              </a:rPr>
              <a:t>Excess of one (folate)  mask deficiency of another (B12)</a:t>
            </a:r>
            <a:endParaRPr lang="en-US" sz="2600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117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#3: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Not Suited for the General Population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51ACAF0-C746-46DC-876E-6D3C296C4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00200"/>
            <a:ext cx="10057129" cy="45720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Mostly self-prescribed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Less information about toxicity, interactions, bioavailability than RD (or other medical professional)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/>
              <a:t>Improving food choices is preferred course of action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Consult with Registered Dietitian to improve nutrient intake through food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Balance and variety are key!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65150-82BB-4D61-8BF8-85B569A9F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99412" y="4191000"/>
            <a:ext cx="3689951" cy="2569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57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50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E26C7B-CA49-4B6C-9B5C-1BEA0812EA48}"/>
              </a:ext>
            </a:extLst>
          </p:cNvPr>
          <p:cNvSpPr txBox="1"/>
          <p:nvPr/>
        </p:nvSpPr>
        <p:spPr>
          <a:xfrm>
            <a:off x="150813" y="6540728"/>
            <a:ext cx="7696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https://datafiniti.co/supplement-pricing/#:~:text=There's%20a%20huge%20range%20in,is%20%240.01%20%E2%80%93%20%240.09%2Fserving.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09550"/>
            <a:ext cx="2818129" cy="533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#4: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6BFB-BF2F-4ECA-95F7-F3F89C4C1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81" y="1622433"/>
            <a:ext cx="9751060" cy="504825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3200" dirty="0"/>
              <a:t>Taken as ‘dietary insurance’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Costly but harmless practice… </a:t>
            </a:r>
            <a:r>
              <a:rPr lang="en-US" sz="2800" i="1" dirty="0"/>
              <a:t>Or c</a:t>
            </a:r>
            <a:r>
              <a:rPr lang="en-US" sz="2800" dirty="0"/>
              <a:t>ostly and harmful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Vitamin D3: $0.01 – 0.05 /serving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Creatine: $0.05 – 0.50 /serving</a:t>
            </a:r>
          </a:p>
          <a:p>
            <a:pPr lvl="3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Median cost: $0.20 – 0.30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Fish oil: $0.05 – 1.00 /serving</a:t>
            </a:r>
          </a:p>
          <a:p>
            <a:pPr lvl="3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Median cost: $0.20 – 0.30</a:t>
            </a:r>
          </a:p>
          <a:p>
            <a:pPr marL="1353075" lvl="3" indent="0">
              <a:buNone/>
              <a:defRPr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218883" y="609600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be Very </a:t>
            </a:r>
            <a:r>
              <a:rPr lang="en-US" dirty="0" err="1"/>
              <a:t>Co$tly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0B015-FA5E-42F5-9439-A221381E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3429000"/>
            <a:ext cx="5387340" cy="2996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50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590529" cy="1295400"/>
          </a:xfrm>
        </p:spPr>
        <p:txBody>
          <a:bodyPr/>
          <a:lstStyle/>
          <a:p>
            <a:pPr>
              <a:defRPr/>
            </a:pPr>
            <a:r>
              <a:rPr lang="en-US" dirty="0"/>
              <a:t>2015-2020 Dietary Guidelines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A2A64-0B41-41F9-93EC-89099E3DDCD6}"/>
              </a:ext>
            </a:extLst>
          </p:cNvPr>
          <p:cNvSpPr/>
          <p:nvPr/>
        </p:nvSpPr>
        <p:spPr>
          <a:xfrm>
            <a:off x="303211" y="2514600"/>
            <a:ext cx="1150619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sz="2800" dirty="0"/>
              <a:t>Dietary supplements may be useful in providing one or more nutrients:</a:t>
            </a:r>
          </a:p>
          <a:p>
            <a:pPr lvl="1">
              <a:buClr>
                <a:srgbClr val="92D050"/>
              </a:buClr>
            </a:pPr>
            <a:endParaRPr lang="en-US" sz="1000" i="1" dirty="0"/>
          </a:p>
          <a:p>
            <a:pPr marL="1066693" lvl="1" indent="-4572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 i="1" dirty="0"/>
              <a:t>That may be consumed in less-than-recommended amounts</a:t>
            </a:r>
          </a:p>
          <a:p>
            <a:pPr lvl="1">
              <a:buClr>
                <a:srgbClr val="92D050"/>
              </a:buClr>
            </a:pPr>
            <a:endParaRPr lang="en-US" sz="1000" i="1" dirty="0"/>
          </a:p>
          <a:p>
            <a:pPr marL="1066693" lvl="1" indent="-4572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 i="1" dirty="0"/>
              <a:t>That are of particular concern for specific population groups.  </a:t>
            </a:r>
          </a:p>
          <a:p>
            <a:pPr marL="1676187" lvl="2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i="1" dirty="0"/>
              <a:t>Specific reference:  folic acid (women capable of becoming pregnant)</a:t>
            </a:r>
          </a:p>
          <a:p>
            <a:pPr marL="1066693" lvl="1" indent="-45720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76B67-189B-4192-B9DF-4993D3E63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4" t="20727" r="3922" b="16785"/>
          <a:stretch/>
        </p:blipFill>
        <p:spPr>
          <a:xfrm>
            <a:off x="8761412" y="5105400"/>
            <a:ext cx="3262524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D17761-0493-468D-AAD2-4C9F0D5BBC2B}"/>
              </a:ext>
            </a:extLst>
          </p:cNvPr>
          <p:cNvSpPr/>
          <p:nvPr/>
        </p:nvSpPr>
        <p:spPr>
          <a:xfrm>
            <a:off x="303212" y="1676851"/>
            <a:ext cx="1120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sz="2800" dirty="0"/>
              <a:t>Nutritional needs should be met primarily from foods.</a:t>
            </a:r>
          </a:p>
        </p:txBody>
      </p:sp>
    </p:spTree>
    <p:extLst>
      <p:ext uri="{BB962C8B-B14F-4D97-AF65-F5344CB8AC3E}">
        <p14:creationId xmlns:p14="http://schemas.microsoft.com/office/powerpoint/2010/main" val="20839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09550"/>
            <a:ext cx="2818129" cy="533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#4: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6BFB-BF2F-4ECA-95F7-F3F89C4C1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80" y="1622433"/>
            <a:ext cx="10870131" cy="504825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3200" dirty="0"/>
              <a:t>Big picture of supplement cost: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Lots of variation in price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Single ingredient supplements: usually identical ingredients – difference in claims or purported benefits increases price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Multi-ingredient supplements: large variation in </a:t>
            </a:r>
            <a:r>
              <a:rPr lang="en-US" sz="2800" i="1" dirty="0"/>
              <a:t>formula</a:t>
            </a:r>
            <a:r>
              <a:rPr lang="en-US" sz="2800" dirty="0"/>
              <a:t> and </a:t>
            </a:r>
            <a:r>
              <a:rPr lang="en-US" sz="2800" i="1" dirty="0"/>
              <a:t>cost</a:t>
            </a:r>
            <a:r>
              <a:rPr lang="en-US" sz="2800" dirty="0"/>
              <a:t> – what are you paying for…?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218883" y="609600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be Very </a:t>
            </a:r>
            <a:r>
              <a:rPr lang="en-US" dirty="0" err="1"/>
              <a:t>Co$tly</a:t>
            </a:r>
            <a:r>
              <a:rPr lang="en-US" dirty="0"/>
              <a:t> (in multiple ways)</a:t>
            </a:r>
          </a:p>
        </p:txBody>
      </p:sp>
    </p:spTree>
    <p:extLst>
      <p:ext uri="{BB962C8B-B14F-4D97-AF65-F5344CB8AC3E}">
        <p14:creationId xmlns:p14="http://schemas.microsoft.com/office/powerpoint/2010/main" val="323440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09550"/>
            <a:ext cx="2818129" cy="533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#4: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6BFB-BF2F-4ECA-95F7-F3F89C4C1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81" y="1622433"/>
            <a:ext cx="7364932" cy="504825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3200" dirty="0"/>
              <a:t>Big picture of supplement cost: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More expensive ≠ higher quality!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Loss of </a:t>
            </a:r>
            <a:r>
              <a:rPr lang="en-US" sz="2800" i="1" dirty="0"/>
              <a:t>unquantifiable</a:t>
            </a:r>
            <a:r>
              <a:rPr lang="en-US" sz="2800" dirty="0"/>
              <a:t> benefits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Fish oil: $0.20/serving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$72/year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Fish (salmon): ~$15/pound = $7.50/serving/week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$390/year</a:t>
            </a:r>
          </a:p>
          <a:p>
            <a:pPr lvl="3"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Benefits of food! Micronutrients, additional macronutrients, skills of preparing food, pleasure of eating, sensory experiences, etc.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218883" y="609600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be Very </a:t>
            </a:r>
            <a:r>
              <a:rPr lang="en-US" dirty="0" err="1"/>
              <a:t>Co$tly</a:t>
            </a:r>
            <a:r>
              <a:rPr lang="en-US" dirty="0"/>
              <a:t> (in multiple ways)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F18FE-0E20-4591-9EB3-1A2EEE62A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95" y="3765532"/>
            <a:ext cx="4053433" cy="2905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28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#4: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be Cost &amp; Time-</a:t>
            </a:r>
            <a:r>
              <a:rPr lang="en-US" i="1" dirty="0"/>
              <a:t>Effective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5717E6-BF7C-4335-897B-FCE300C478C5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3CB08-2A36-4988-B80B-C18CC093B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23439-7A75-417D-A2F9-48D3D530FA87}"/>
              </a:ext>
            </a:extLst>
          </p:cNvPr>
          <p:cNvSpPr txBox="1"/>
          <p:nvPr/>
        </p:nvSpPr>
        <p:spPr>
          <a:xfrm>
            <a:off x="677639" y="1615362"/>
            <a:ext cx="276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200 tablets, $16.56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$0.08/servings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1D7DF-B568-4A01-A9CB-33AC47777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29" t="37147" r="18117" b="7987"/>
          <a:stretch/>
        </p:blipFill>
        <p:spPr>
          <a:xfrm>
            <a:off x="352928" y="2474845"/>
            <a:ext cx="3531684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4E487-C874-4C2D-BBA4-20545FDEE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30" t="28902" r="29322" b="17751"/>
          <a:stretch/>
        </p:blipFill>
        <p:spPr>
          <a:xfrm>
            <a:off x="3884611" y="2485185"/>
            <a:ext cx="1676401" cy="3332119"/>
          </a:xfrm>
          <a:prstGeom prst="rect">
            <a:avLst/>
          </a:prstGeom>
        </p:spPr>
      </p:pic>
      <p:pic>
        <p:nvPicPr>
          <p:cNvPr id="8196" name="Picture 4" descr="Benefits of the Mediterranean Diet | Heally">
            <a:extLst>
              <a:ext uri="{FF2B5EF4-FFF2-40B4-BE49-F238E27FC236}">
                <a16:creationId xmlns:a16="http://schemas.microsoft.com/office/drawing/2014/main" id="{2A693275-0FD6-495B-A8E9-672DB1DB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234" y="2895600"/>
            <a:ext cx="5478179" cy="277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79F924-9DFA-4849-88B9-9FD79835AD2A}"/>
              </a:ext>
            </a:extLst>
          </p:cNvPr>
          <p:cNvSpPr txBox="1"/>
          <p:nvPr/>
        </p:nvSpPr>
        <p:spPr>
          <a:xfrm>
            <a:off x="5286091" y="4157653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Vs.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A9700-8C7C-40A9-A7B3-F9D64CF4FBEC}"/>
              </a:ext>
            </a:extLst>
          </p:cNvPr>
          <p:cNvSpPr txBox="1"/>
          <p:nvPr/>
        </p:nvSpPr>
        <p:spPr>
          <a:xfrm>
            <a:off x="6551613" y="1600200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Example:  Blue Apron’s Mediterranean diet meal ($10.99 /servings )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(NOT A FAIR COMPARISON)</a:t>
            </a:r>
          </a:p>
        </p:txBody>
      </p:sp>
    </p:spTree>
    <p:extLst>
      <p:ext uri="{BB962C8B-B14F-4D97-AF65-F5344CB8AC3E}">
        <p14:creationId xmlns:p14="http://schemas.microsoft.com/office/powerpoint/2010/main" val="298017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#4: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be Cost &amp; Time-</a:t>
            </a:r>
            <a:r>
              <a:rPr lang="en-US" i="1" dirty="0"/>
              <a:t>Effective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5717E6-BF7C-4335-897B-FCE300C478C5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3CB08-2A36-4988-B80B-C18CC093B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23439-7A75-417D-A2F9-48D3D530FA87}"/>
              </a:ext>
            </a:extLst>
          </p:cNvPr>
          <p:cNvSpPr txBox="1"/>
          <p:nvPr/>
        </p:nvSpPr>
        <p:spPr>
          <a:xfrm>
            <a:off x="2589212" y="1752600"/>
            <a:ext cx="2764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3.5 </a:t>
            </a:r>
            <a:r>
              <a:rPr lang="en-US" dirty="0" err="1"/>
              <a:t>lbs</a:t>
            </a:r>
            <a:r>
              <a:rPr lang="en-US" dirty="0"/>
              <a:t>, $62</a:t>
            </a:r>
          </a:p>
          <a:p>
            <a:pPr algn="ctr"/>
            <a:r>
              <a:rPr lang="en-US" dirty="0"/>
              <a:t>$1.55/servings </a:t>
            </a:r>
          </a:p>
          <a:p>
            <a:pPr algn="ctr"/>
            <a:r>
              <a:rPr lang="en-US" dirty="0"/>
              <a:t>(30 g Pro; 1 scoop)</a:t>
            </a:r>
          </a:p>
          <a:p>
            <a:pPr algn="ctr"/>
            <a:endParaRPr lang="en-US" dirty="0"/>
          </a:p>
        </p:txBody>
      </p:sp>
      <p:pic>
        <p:nvPicPr>
          <p:cNvPr id="5124" name="Picture 4" descr="https://images-na.ssl-images-amazon.com/images/I/61YvJjCsucL._AC_SL1500_.jpg">
            <a:extLst>
              <a:ext uri="{FF2B5EF4-FFF2-40B4-BE49-F238E27FC236}">
                <a16:creationId xmlns:a16="http://schemas.microsoft.com/office/drawing/2014/main" id="{884054D6-51DA-43E3-A4A4-12240E5ED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14" y="2971800"/>
            <a:ext cx="272199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images-na.ssl-images-amazon.com/images/I/81CHsEoYSaL._AC_SL1500_.jpg">
            <a:extLst>
              <a:ext uri="{FF2B5EF4-FFF2-40B4-BE49-F238E27FC236}">
                <a16:creationId xmlns:a16="http://schemas.microsoft.com/office/drawing/2014/main" id="{09A683D8-4513-4517-8C37-F3103DA0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92" y="2102529"/>
            <a:ext cx="1593942" cy="315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14F41-1701-4D20-BF8D-F08083A05974}"/>
              </a:ext>
            </a:extLst>
          </p:cNvPr>
          <p:cNvSpPr txBox="1"/>
          <p:nvPr/>
        </p:nvSpPr>
        <p:spPr>
          <a:xfrm>
            <a:off x="5963215" y="1752600"/>
            <a:ext cx="272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3.2 </a:t>
            </a:r>
            <a:r>
              <a:rPr lang="en-US" dirty="0" err="1"/>
              <a:t>lbs</a:t>
            </a:r>
            <a:r>
              <a:rPr lang="en-US" dirty="0"/>
              <a:t>, $16.45</a:t>
            </a:r>
          </a:p>
          <a:p>
            <a:pPr algn="ctr"/>
            <a:r>
              <a:rPr lang="en-US" dirty="0"/>
              <a:t>$1.60/servings </a:t>
            </a:r>
          </a:p>
          <a:p>
            <a:pPr algn="ctr"/>
            <a:r>
              <a:rPr lang="en-US" dirty="0"/>
              <a:t>(30 g Pro; 5 oz)</a:t>
            </a: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53800B-61C8-4298-AFF4-C9625676AE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250" t="29995" r="33910" b="27772"/>
          <a:stretch/>
        </p:blipFill>
        <p:spPr>
          <a:xfrm>
            <a:off x="6066976" y="3200400"/>
            <a:ext cx="2760743" cy="2209800"/>
          </a:xfrm>
          <a:prstGeom prst="rect">
            <a:avLst/>
          </a:prstGeom>
        </p:spPr>
      </p:pic>
      <p:pic>
        <p:nvPicPr>
          <p:cNvPr id="6146" name="Picture 2" descr="Steak Box - Grass Fed Steak Packages - Gifts for Steak Lovers - Pre">
            <a:extLst>
              <a:ext uri="{FF2B5EF4-FFF2-40B4-BE49-F238E27FC236}">
                <a16:creationId xmlns:a16="http://schemas.microsoft.com/office/drawing/2014/main" id="{0FBDCA30-60B0-4D88-AD35-EE250D4C0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3" t="7797" r="21052"/>
          <a:stretch/>
        </p:blipFill>
        <p:spPr bwMode="auto">
          <a:xfrm>
            <a:off x="8936301" y="1749752"/>
            <a:ext cx="2274174" cy="36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53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#4: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Can be Cost &amp; Time-</a:t>
            </a:r>
            <a:r>
              <a:rPr lang="en-US" i="1" dirty="0"/>
              <a:t>Effective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5717E6-BF7C-4335-897B-FCE300C478C5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3CB08-2A36-4988-B80B-C18CC093B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23439-7A75-417D-A2F9-48D3D530FA87}"/>
              </a:ext>
            </a:extLst>
          </p:cNvPr>
          <p:cNvSpPr txBox="1"/>
          <p:nvPr/>
        </p:nvSpPr>
        <p:spPr>
          <a:xfrm>
            <a:off x="2589212" y="1752600"/>
            <a:ext cx="2764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3.5 </a:t>
            </a:r>
            <a:r>
              <a:rPr lang="en-US" dirty="0" err="1"/>
              <a:t>lbs</a:t>
            </a:r>
            <a:r>
              <a:rPr lang="en-US" dirty="0"/>
              <a:t>, $62</a:t>
            </a:r>
          </a:p>
          <a:p>
            <a:pPr algn="ctr"/>
            <a:r>
              <a:rPr lang="en-US" dirty="0"/>
              <a:t>$1.55/servings </a:t>
            </a:r>
          </a:p>
          <a:p>
            <a:pPr algn="ctr"/>
            <a:r>
              <a:rPr lang="en-US" dirty="0"/>
              <a:t>(30 g Pro; 1 scoop)</a:t>
            </a:r>
          </a:p>
          <a:p>
            <a:pPr algn="ctr"/>
            <a:endParaRPr lang="en-US" dirty="0"/>
          </a:p>
        </p:txBody>
      </p:sp>
      <p:pic>
        <p:nvPicPr>
          <p:cNvPr id="5124" name="Picture 4" descr="https://images-na.ssl-images-amazon.com/images/I/61YvJjCsucL._AC_SL1500_.jpg">
            <a:extLst>
              <a:ext uri="{FF2B5EF4-FFF2-40B4-BE49-F238E27FC236}">
                <a16:creationId xmlns:a16="http://schemas.microsoft.com/office/drawing/2014/main" id="{884054D6-51DA-43E3-A4A4-12240E5ED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14" y="2971800"/>
            <a:ext cx="272199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images-na.ssl-images-amazon.com/images/I/81CHsEoYSaL._AC_SL1500_.jpg">
            <a:extLst>
              <a:ext uri="{FF2B5EF4-FFF2-40B4-BE49-F238E27FC236}">
                <a16:creationId xmlns:a16="http://schemas.microsoft.com/office/drawing/2014/main" id="{09A683D8-4513-4517-8C37-F3103DA0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92" y="2102529"/>
            <a:ext cx="1593942" cy="315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C58D45-0869-448E-9E46-D397012B3B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877" t="23327" r="26869" b="30886"/>
          <a:stretch/>
        </p:blipFill>
        <p:spPr>
          <a:xfrm>
            <a:off x="5713412" y="3242354"/>
            <a:ext cx="2971801" cy="2354492"/>
          </a:xfrm>
          <a:prstGeom prst="rect">
            <a:avLst/>
          </a:prstGeom>
        </p:spPr>
      </p:pic>
      <p:pic>
        <p:nvPicPr>
          <p:cNvPr id="5129" name="85C03662-704E-470E-83D0-7136AE780AEB" descr="85C03662-704E-470E-83D0-7136AE780AEB">
            <a:extLst>
              <a:ext uri="{FF2B5EF4-FFF2-40B4-BE49-F238E27FC236}">
                <a16:creationId xmlns:a16="http://schemas.microsoft.com/office/drawing/2014/main" id="{CB4101C1-84A8-4E4D-8C09-FF683F87E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" t="11697" r="5112" b="30630"/>
          <a:stretch/>
        </p:blipFill>
        <p:spPr bwMode="auto">
          <a:xfrm rot="5400000">
            <a:off x="8017323" y="2933548"/>
            <a:ext cx="3906540" cy="180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14F41-1701-4D20-BF8D-F08083A05974}"/>
              </a:ext>
            </a:extLst>
          </p:cNvPr>
          <p:cNvSpPr txBox="1"/>
          <p:nvPr/>
        </p:nvSpPr>
        <p:spPr>
          <a:xfrm>
            <a:off x="5963215" y="1752600"/>
            <a:ext cx="272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1.14 </a:t>
            </a:r>
            <a:r>
              <a:rPr lang="en-US" dirty="0" err="1"/>
              <a:t>lbs</a:t>
            </a:r>
            <a:r>
              <a:rPr lang="en-US" dirty="0"/>
              <a:t>, $5.69</a:t>
            </a:r>
          </a:p>
          <a:p>
            <a:pPr algn="ctr"/>
            <a:r>
              <a:rPr lang="en-US" dirty="0"/>
              <a:t>$1.55/servings </a:t>
            </a:r>
          </a:p>
          <a:p>
            <a:pPr algn="ctr"/>
            <a:r>
              <a:rPr lang="en-US" dirty="0"/>
              <a:t>(30 g Pro; 5 oz)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3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F65711-4A6D-47EF-8898-3CE10B08F775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5ECE0-FF72-42CE-ABC5-683D19886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2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537-62D0-4DAC-8870-D2B46B2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4377"/>
            <a:ext cx="9751060" cy="1295063"/>
          </a:xfrm>
        </p:spPr>
        <p:txBody>
          <a:bodyPr/>
          <a:lstStyle/>
          <a:p>
            <a:r>
              <a:rPr lang="en-US" dirty="0"/>
              <a:t>Install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8605-589F-4B9F-A1D5-A1E0D3B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676400"/>
            <a:ext cx="11351528" cy="4648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Taking everything into consideration, which side do you now support?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Supplements are an easy and effective way to meet all requirements.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Supplements can be helpful in certain situations, but not for daily use.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Supplements are never needed; all nutrients can be obtained from food.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Not sure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7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167-1C7F-4D6F-8265-CEFFEE57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381000"/>
            <a:ext cx="9751060" cy="1066800"/>
          </a:xfrm>
        </p:spPr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6939F-9D77-4C33-A7BA-E0AEDA361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714500"/>
            <a:ext cx="11887200" cy="49149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Position Summary (for this Debate): Due Tues, 4/27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Quiz #5: Due Sunday 4/18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Popular Diet Project, Part I Infographic:  Due:  4/22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Upload under the Assignment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Upload to “Popular Diet Project” Student Infographics Discussion Board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See previous announcement re: Extra Credit Chapters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Next Tues:  Pre-recording (Chapter 17) – Life Cycle Nutrition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Next Thurs:  Live Lecture (Chapters 15-16) – Life </a:t>
            </a:r>
            <a:r>
              <a:rPr lang="en-US" sz="2600"/>
              <a:t>Cycle Nutrition</a:t>
            </a:r>
            <a:endParaRPr lang="en-US" sz="2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Instapoll results…</a:t>
            </a:r>
          </a:p>
        </p:txBody>
      </p:sp>
    </p:spTree>
    <p:extLst>
      <p:ext uri="{BB962C8B-B14F-4D97-AF65-F5344CB8AC3E}">
        <p14:creationId xmlns:p14="http://schemas.microsoft.com/office/powerpoint/2010/main" val="419091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537-62D0-4DAC-8870-D2B46B2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4377"/>
            <a:ext cx="9751060" cy="1295063"/>
          </a:xfrm>
        </p:spPr>
        <p:txBody>
          <a:bodyPr/>
          <a:lstStyle/>
          <a:p>
            <a:r>
              <a:rPr lang="en-US" dirty="0"/>
              <a:t>Supplement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8605-589F-4B9F-A1D5-A1E0D3B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676400"/>
            <a:ext cx="11351528" cy="421070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3 minute discussion in small group chat groups: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Do you support the use of supplements?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Why/Why not?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Which ones?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C27E89-4841-4D64-8D0F-114597DF4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0158" y="284904"/>
            <a:ext cx="2362775" cy="22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590529" cy="1295400"/>
          </a:xfrm>
        </p:spPr>
        <p:txBody>
          <a:bodyPr/>
          <a:lstStyle/>
          <a:p>
            <a:pPr>
              <a:defRPr/>
            </a:pPr>
            <a:r>
              <a:rPr lang="en-US" dirty="0"/>
              <a:t>Debate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09CC4-A338-4BFE-9D82-2E78CF2E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676400"/>
            <a:ext cx="11656328" cy="464819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Each topic will have a point and counter-point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Half of the points will </a:t>
            </a:r>
            <a:r>
              <a:rPr lang="en-US" b="1" dirty="0"/>
              <a:t>support</a:t>
            </a:r>
            <a:r>
              <a:rPr lang="en-US" dirty="0"/>
              <a:t> and half will </a:t>
            </a:r>
            <a:r>
              <a:rPr lang="en-US" b="1" dirty="0"/>
              <a:t>refute</a:t>
            </a:r>
            <a:r>
              <a:rPr lang="en-US" dirty="0"/>
              <a:t> supplement use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Heather:  In support of supplements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Michele:  Refuting supplements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‘Ask a question’ will occur throughout the debate - feel to ask questions!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Check your biases at the door and openly listen to both sides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8BA8A1-0D2F-482B-AC60-F9E7171CF778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2B3F8-BD40-4475-9789-20171A549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537-62D0-4DAC-8870-D2B46B2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4377"/>
            <a:ext cx="9751060" cy="1295063"/>
          </a:xfrm>
        </p:spPr>
        <p:txBody>
          <a:bodyPr/>
          <a:lstStyle/>
          <a:p>
            <a:r>
              <a:rPr lang="en-US" dirty="0"/>
              <a:t>InstaPoll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8605-589F-4B9F-A1D5-A1E0D3B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676400"/>
            <a:ext cx="10287000" cy="9906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Were you under the DRI requirement for </a:t>
            </a:r>
            <a:r>
              <a:rPr lang="en-US" u="sng" dirty="0"/>
              <a:t>any</a:t>
            </a:r>
            <a:r>
              <a:rPr lang="en-US" dirty="0"/>
              <a:t> nutrient based on your 3-day diet?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2B302C-436B-4F7A-B284-50A26B06C0B7}"/>
              </a:ext>
            </a:extLst>
          </p:cNvPr>
          <p:cNvSpPr txBox="1">
            <a:spLocks/>
          </p:cNvSpPr>
          <p:nvPr/>
        </p:nvSpPr>
        <p:spPr>
          <a:xfrm>
            <a:off x="684702" y="2894995"/>
            <a:ext cx="3657600" cy="914400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Yes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</a:t>
            </a:r>
          </a:p>
          <a:p>
            <a:pPr marL="451025" lvl="1" indent="0">
              <a:buNone/>
            </a:pPr>
            <a:endParaRPr lang="nb-NO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FFDAB0-F6C5-4CD5-A94E-F53E30DA9B51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6710F-253D-4AC7-A48C-83EE913B0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pic>
        <p:nvPicPr>
          <p:cNvPr id="4" name="Picture 2" descr="Does the Noom diet work?">
            <a:extLst>
              <a:ext uri="{FF2B5EF4-FFF2-40B4-BE49-F238E27FC236}">
                <a16:creationId xmlns:a16="http://schemas.microsoft.com/office/drawing/2014/main" id="{07C48A2B-85AB-45F7-97D9-A64275EFA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463" y="3886200"/>
            <a:ext cx="3673475" cy="275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#1: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10134600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Helpful in meeting requirements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8696F4-0E71-448F-B0BB-9E9A6E2F9172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BCDF1-AB4B-4D34-81FD-D13934DC8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4EDB2-A719-447D-AA0C-0CF22A9F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1447800"/>
            <a:ext cx="10784462" cy="10597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401B06-2166-4F50-9694-3BF47698D0A9}"/>
              </a:ext>
            </a:extLst>
          </p:cNvPr>
          <p:cNvSpPr/>
          <p:nvPr/>
        </p:nvSpPr>
        <p:spPr>
          <a:xfrm>
            <a:off x="1587" y="4498004"/>
            <a:ext cx="12188825" cy="2359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2" descr="BIOLOGICAL-CAUSES-OF-HUMAN-AGING-AND-LIFESPAN-LIMITATION-A-REVIEW-ABOUT-LONGEVITY">
            <a:extLst>
              <a:ext uri="{FF2B5EF4-FFF2-40B4-BE49-F238E27FC236}">
                <a16:creationId xmlns:a16="http://schemas.microsoft.com/office/drawing/2014/main" id="{801E8EA5-4A5F-49E0-9EF5-78DC10D2D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/>
        </p:blipFill>
        <p:spPr bwMode="auto">
          <a:xfrm>
            <a:off x="1292224" y="3352800"/>
            <a:ext cx="9448800" cy="275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F4EC997-1ECC-4100-82F0-88EE725293F8}"/>
              </a:ext>
            </a:extLst>
          </p:cNvPr>
          <p:cNvSpPr/>
          <p:nvPr/>
        </p:nvSpPr>
        <p:spPr>
          <a:xfrm>
            <a:off x="1600250" y="2937920"/>
            <a:ext cx="723597" cy="712317"/>
          </a:xfrm>
          <a:prstGeom prst="ellipse">
            <a:avLst/>
          </a:prstGeom>
          <a:solidFill>
            <a:srgbClr val="2F7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F23E2A-8E89-47C4-94A6-0C181401F6BD}"/>
              </a:ext>
            </a:extLst>
          </p:cNvPr>
          <p:cNvSpPr/>
          <p:nvPr/>
        </p:nvSpPr>
        <p:spPr>
          <a:xfrm>
            <a:off x="2134140" y="3681903"/>
            <a:ext cx="723597" cy="712317"/>
          </a:xfrm>
          <a:prstGeom prst="ellipse">
            <a:avLst/>
          </a:prstGeom>
          <a:solidFill>
            <a:srgbClr val="2F7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5D67B8-AB7B-4190-8C5E-144723DA6C38}"/>
              </a:ext>
            </a:extLst>
          </p:cNvPr>
          <p:cNvSpPr/>
          <p:nvPr/>
        </p:nvSpPr>
        <p:spPr>
          <a:xfrm>
            <a:off x="2413489" y="2688722"/>
            <a:ext cx="931785" cy="750074"/>
          </a:xfrm>
          <a:prstGeom prst="ellipse">
            <a:avLst/>
          </a:prstGeom>
          <a:solidFill>
            <a:srgbClr val="2F7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C18B0E-F2CC-4029-83C8-996886BA9BC9}"/>
              </a:ext>
            </a:extLst>
          </p:cNvPr>
          <p:cNvSpPr txBox="1"/>
          <p:nvPr/>
        </p:nvSpPr>
        <p:spPr>
          <a:xfrm>
            <a:off x="1628121" y="3069811"/>
            <a:ext cx="78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/>
              </a:rPr>
              <a:t>iron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9B4479-A775-47B5-B8EA-FDE605E6511A}"/>
              </a:ext>
            </a:extLst>
          </p:cNvPr>
          <p:cNvSpPr txBox="1"/>
          <p:nvPr/>
        </p:nvSpPr>
        <p:spPr>
          <a:xfrm>
            <a:off x="2194696" y="3803725"/>
            <a:ext cx="78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/>
              </a:rPr>
              <a:t>zinc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C688D-7F91-42CB-8B84-5B0BB8A4C4A2}"/>
              </a:ext>
            </a:extLst>
          </p:cNvPr>
          <p:cNvSpPr txBox="1"/>
          <p:nvPr/>
        </p:nvSpPr>
        <p:spPr>
          <a:xfrm>
            <a:off x="2351718" y="2814951"/>
            <a:ext cx="1119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/>
              </a:rPr>
              <a:t>protein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B50D6E0-876A-4173-8FA8-20E19581C7E6}"/>
              </a:ext>
            </a:extLst>
          </p:cNvPr>
          <p:cNvSpPr/>
          <p:nvPr/>
        </p:nvSpPr>
        <p:spPr>
          <a:xfrm>
            <a:off x="3025049" y="3507822"/>
            <a:ext cx="723597" cy="712317"/>
          </a:xfrm>
          <a:prstGeom prst="ellipse">
            <a:avLst/>
          </a:prstGeom>
          <a:solidFill>
            <a:srgbClr val="2F7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36024-4DC2-4542-A603-B85B1FE23034}"/>
              </a:ext>
            </a:extLst>
          </p:cNvPr>
          <p:cNvSpPr txBox="1"/>
          <p:nvPr/>
        </p:nvSpPr>
        <p:spPr>
          <a:xfrm>
            <a:off x="3021901" y="3652725"/>
            <a:ext cx="964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/>
              </a:rPr>
              <a:t>Vit 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729179-962C-45F5-B186-338490C1D902}"/>
              </a:ext>
            </a:extLst>
          </p:cNvPr>
          <p:cNvSpPr txBox="1"/>
          <p:nvPr/>
        </p:nvSpPr>
        <p:spPr>
          <a:xfrm>
            <a:off x="74612" y="3429000"/>
            <a:ext cx="1793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2F7191"/>
                </a:solidFill>
                <a:latin typeface="IBM Plex Sans" panose="020B0503050203000203"/>
              </a:rPr>
              <a:t>Nutrients</a:t>
            </a:r>
          </a:p>
          <a:p>
            <a:pPr algn="ctr"/>
            <a:r>
              <a:rPr lang="en-US" sz="2000" b="1" i="1" dirty="0">
                <a:solidFill>
                  <a:srgbClr val="2F7191"/>
                </a:solidFill>
                <a:latin typeface="IBM Plex Sans" panose="020B0503050203000203"/>
              </a:rPr>
              <a:t>Highlighted in</a:t>
            </a:r>
          </a:p>
          <a:p>
            <a:pPr algn="ctr"/>
            <a:r>
              <a:rPr lang="en-US" sz="2000" b="1" i="1" dirty="0">
                <a:solidFill>
                  <a:srgbClr val="2F7191"/>
                </a:solidFill>
                <a:latin typeface="IBM Plex Sans" panose="020B0503050203000203"/>
              </a:rPr>
              <a:t>2020 DGA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6152822-4DA8-483E-B2B6-F494159B274B}"/>
              </a:ext>
            </a:extLst>
          </p:cNvPr>
          <p:cNvSpPr/>
          <p:nvPr/>
        </p:nvSpPr>
        <p:spPr>
          <a:xfrm>
            <a:off x="3986962" y="2814053"/>
            <a:ext cx="723597" cy="712317"/>
          </a:xfrm>
          <a:prstGeom prst="ellipse">
            <a:avLst/>
          </a:prstGeom>
          <a:solidFill>
            <a:srgbClr val="2F7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64D8F8E-72F0-4188-8262-087A96435C14}"/>
              </a:ext>
            </a:extLst>
          </p:cNvPr>
          <p:cNvSpPr/>
          <p:nvPr/>
        </p:nvSpPr>
        <p:spPr>
          <a:xfrm>
            <a:off x="4800201" y="2564855"/>
            <a:ext cx="931785" cy="750074"/>
          </a:xfrm>
          <a:prstGeom prst="ellipse">
            <a:avLst/>
          </a:prstGeom>
          <a:solidFill>
            <a:srgbClr val="2F7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B4207D-BB39-4974-B879-A13F5E121FF1}"/>
              </a:ext>
            </a:extLst>
          </p:cNvPr>
          <p:cNvSpPr txBox="1"/>
          <p:nvPr/>
        </p:nvSpPr>
        <p:spPr>
          <a:xfrm>
            <a:off x="4014833" y="2945944"/>
            <a:ext cx="78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/>
              </a:rPr>
              <a:t>iron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788BD7-A82B-48BF-9669-0E29C577D558}"/>
              </a:ext>
            </a:extLst>
          </p:cNvPr>
          <p:cNvSpPr txBox="1"/>
          <p:nvPr/>
        </p:nvSpPr>
        <p:spPr>
          <a:xfrm>
            <a:off x="4738430" y="2691084"/>
            <a:ext cx="1119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/>
              </a:rPr>
              <a:t>protein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04DE954-79AD-493C-BD6A-3436E6B04813}"/>
              </a:ext>
            </a:extLst>
          </p:cNvPr>
          <p:cNvSpPr/>
          <p:nvPr/>
        </p:nvSpPr>
        <p:spPr>
          <a:xfrm>
            <a:off x="9039844" y="2823819"/>
            <a:ext cx="847530" cy="765079"/>
          </a:xfrm>
          <a:prstGeom prst="ellipse">
            <a:avLst/>
          </a:prstGeom>
          <a:solidFill>
            <a:srgbClr val="2F7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362BDF-858D-4556-9F13-7365AD5930D1}"/>
              </a:ext>
            </a:extLst>
          </p:cNvPr>
          <p:cNvSpPr/>
          <p:nvPr/>
        </p:nvSpPr>
        <p:spPr>
          <a:xfrm>
            <a:off x="9977015" y="2574621"/>
            <a:ext cx="931785" cy="750074"/>
          </a:xfrm>
          <a:prstGeom prst="ellipse">
            <a:avLst/>
          </a:prstGeom>
          <a:solidFill>
            <a:srgbClr val="2F7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AA1106-3E7F-4C9E-933D-F389C8E44C3F}"/>
              </a:ext>
            </a:extLst>
          </p:cNvPr>
          <p:cNvSpPr txBox="1"/>
          <p:nvPr/>
        </p:nvSpPr>
        <p:spPr>
          <a:xfrm>
            <a:off x="8963117" y="2955710"/>
            <a:ext cx="1099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IBM Plex Sans" panose="020B0503050203000203"/>
              </a:rPr>
              <a:t>Vit B</a:t>
            </a:r>
            <a:r>
              <a:rPr lang="en-US" sz="2200" baseline="-25000" dirty="0">
                <a:solidFill>
                  <a:schemeClr val="bg1"/>
                </a:solidFill>
                <a:latin typeface="IBM Plex Sans" panose="020B0503050203000203"/>
              </a:rPr>
              <a:t>B12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CDB2B3-22F8-49F2-927D-B3E2BFF7D3B4}"/>
              </a:ext>
            </a:extLst>
          </p:cNvPr>
          <p:cNvSpPr txBox="1"/>
          <p:nvPr/>
        </p:nvSpPr>
        <p:spPr>
          <a:xfrm>
            <a:off x="9915244" y="2700850"/>
            <a:ext cx="1119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/>
              </a:rPr>
              <a:t>protein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1A0F84-A9DF-4AF8-835B-79D59BA3265C}"/>
              </a:ext>
            </a:extLst>
          </p:cNvPr>
          <p:cNvSpPr txBox="1"/>
          <p:nvPr/>
        </p:nvSpPr>
        <p:spPr>
          <a:xfrm>
            <a:off x="-1588" y="5769114"/>
            <a:ext cx="1653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4"/>
                </a:solidFill>
                <a:latin typeface="IBM Plex Sans" panose="020B0503050203000203"/>
              </a:rPr>
              <a:t>Shortfall Nutrients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A061234-2256-4DB0-B117-2E2DE99C5635}"/>
              </a:ext>
            </a:extLst>
          </p:cNvPr>
          <p:cNvSpPr/>
          <p:nvPr/>
        </p:nvSpPr>
        <p:spPr>
          <a:xfrm>
            <a:off x="1370013" y="5715000"/>
            <a:ext cx="9538788" cy="809802"/>
          </a:xfrm>
          <a:prstGeom prst="leftRightArrow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A1EB4D0-C7FA-4411-B2D1-88690B3FE827}"/>
              </a:ext>
            </a:extLst>
          </p:cNvPr>
          <p:cNvSpPr/>
          <p:nvPr/>
        </p:nvSpPr>
        <p:spPr>
          <a:xfrm>
            <a:off x="2734129" y="5562600"/>
            <a:ext cx="723597" cy="712317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C1C9A2-4A37-46A0-988F-927D5499ED2D}"/>
              </a:ext>
            </a:extLst>
          </p:cNvPr>
          <p:cNvSpPr txBox="1"/>
          <p:nvPr/>
        </p:nvSpPr>
        <p:spPr>
          <a:xfrm>
            <a:off x="2741612" y="5694491"/>
            <a:ext cx="78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/>
              </a:rPr>
              <a:t>Vit A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1A0D59A-75DB-420D-AE40-0D99303829B1}"/>
              </a:ext>
            </a:extLst>
          </p:cNvPr>
          <p:cNvSpPr/>
          <p:nvPr/>
        </p:nvSpPr>
        <p:spPr>
          <a:xfrm>
            <a:off x="3570607" y="5956124"/>
            <a:ext cx="723597" cy="712317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0705B4-98CC-4B88-AF04-B9C601DD3601}"/>
              </a:ext>
            </a:extLst>
          </p:cNvPr>
          <p:cNvSpPr txBox="1"/>
          <p:nvPr/>
        </p:nvSpPr>
        <p:spPr>
          <a:xfrm>
            <a:off x="3578090" y="6088015"/>
            <a:ext cx="78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/>
              </a:rPr>
              <a:t>Vit C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D3898A-E11E-42B9-A34F-89E8D68DC74C}"/>
              </a:ext>
            </a:extLst>
          </p:cNvPr>
          <p:cNvSpPr/>
          <p:nvPr/>
        </p:nvSpPr>
        <p:spPr>
          <a:xfrm>
            <a:off x="5970389" y="5536083"/>
            <a:ext cx="723597" cy="712317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14966F-998A-4DB0-BFB9-1047379D2743}"/>
              </a:ext>
            </a:extLst>
          </p:cNvPr>
          <p:cNvSpPr txBox="1"/>
          <p:nvPr/>
        </p:nvSpPr>
        <p:spPr>
          <a:xfrm>
            <a:off x="5942012" y="5667974"/>
            <a:ext cx="93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/>
              </a:rPr>
              <a:t>Vit D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CF58B6-E19B-4373-80AE-2CCB318DB87B}"/>
              </a:ext>
            </a:extLst>
          </p:cNvPr>
          <p:cNvSpPr/>
          <p:nvPr/>
        </p:nvSpPr>
        <p:spPr>
          <a:xfrm>
            <a:off x="4418012" y="5562600"/>
            <a:ext cx="723597" cy="712317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71866-D977-4F38-A6EF-87C893B78B1E}"/>
              </a:ext>
            </a:extLst>
          </p:cNvPr>
          <p:cNvSpPr txBox="1"/>
          <p:nvPr/>
        </p:nvSpPr>
        <p:spPr>
          <a:xfrm>
            <a:off x="4425495" y="5694491"/>
            <a:ext cx="78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 panose="020B0503050203000203"/>
              </a:rPr>
              <a:t>Vit 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1448A0C-5648-4A84-A367-4884C971B141}"/>
              </a:ext>
            </a:extLst>
          </p:cNvPr>
          <p:cNvSpPr/>
          <p:nvPr/>
        </p:nvSpPr>
        <p:spPr>
          <a:xfrm>
            <a:off x="5194944" y="5993283"/>
            <a:ext cx="723597" cy="712317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D886B5-D896-4140-ADC9-5BBD2B9217CC}"/>
              </a:ext>
            </a:extLst>
          </p:cNvPr>
          <p:cNvSpPr txBox="1"/>
          <p:nvPr/>
        </p:nvSpPr>
        <p:spPr>
          <a:xfrm>
            <a:off x="5130707" y="6143104"/>
            <a:ext cx="1057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Sans" panose="020B0503050203000203"/>
              </a:rPr>
              <a:t>Folate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507B582-3510-46EB-9376-01B64613A198}"/>
              </a:ext>
            </a:extLst>
          </p:cNvPr>
          <p:cNvSpPr/>
          <p:nvPr/>
        </p:nvSpPr>
        <p:spPr>
          <a:xfrm>
            <a:off x="6732389" y="5993283"/>
            <a:ext cx="723597" cy="712317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18478A-E35F-4443-B2C7-EAC9B71F40DA}"/>
              </a:ext>
            </a:extLst>
          </p:cNvPr>
          <p:cNvSpPr txBox="1"/>
          <p:nvPr/>
        </p:nvSpPr>
        <p:spPr>
          <a:xfrm>
            <a:off x="6636777" y="6169999"/>
            <a:ext cx="9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IBM Plex Sans" panose="020B0503050203000203"/>
              </a:rPr>
              <a:t>Calcium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D283736-860D-4169-BC0E-943AABC71BC1}"/>
              </a:ext>
            </a:extLst>
          </p:cNvPr>
          <p:cNvSpPr/>
          <p:nvPr/>
        </p:nvSpPr>
        <p:spPr>
          <a:xfrm>
            <a:off x="7550826" y="5536083"/>
            <a:ext cx="723597" cy="712317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8976CD-39DD-4AE4-BC79-80229E21F538}"/>
              </a:ext>
            </a:extLst>
          </p:cNvPr>
          <p:cNvSpPr txBox="1"/>
          <p:nvPr/>
        </p:nvSpPr>
        <p:spPr>
          <a:xfrm>
            <a:off x="7466012" y="5742801"/>
            <a:ext cx="992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IBM Plex Sans" panose="020B0503050203000203"/>
              </a:rPr>
              <a:t>Magnesium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FAFF869-D64C-4664-B52A-E33F5BCC68F5}"/>
              </a:ext>
            </a:extLst>
          </p:cNvPr>
          <p:cNvSpPr/>
          <p:nvPr/>
        </p:nvSpPr>
        <p:spPr>
          <a:xfrm>
            <a:off x="8301078" y="5943600"/>
            <a:ext cx="723597" cy="712317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FBB92F-8DA7-4334-B0E6-6572A69971D9}"/>
              </a:ext>
            </a:extLst>
          </p:cNvPr>
          <p:cNvSpPr txBox="1"/>
          <p:nvPr/>
        </p:nvSpPr>
        <p:spPr>
          <a:xfrm>
            <a:off x="8272837" y="6093421"/>
            <a:ext cx="794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IBM Plex Sans" panose="020B0503050203000203"/>
              </a:rPr>
              <a:t>Fiber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BBE36F-7D03-4EAE-AE55-7D6BB8D9B737}"/>
              </a:ext>
            </a:extLst>
          </p:cNvPr>
          <p:cNvSpPr txBox="1"/>
          <p:nvPr/>
        </p:nvSpPr>
        <p:spPr>
          <a:xfrm>
            <a:off x="10694613" y="5845314"/>
            <a:ext cx="1495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4"/>
                </a:solidFill>
                <a:latin typeface="IBM Plex Sans" panose="020B0503050203000203"/>
              </a:rPr>
              <a:t>25%</a:t>
            </a:r>
          </a:p>
          <a:p>
            <a:pPr algn="ctr"/>
            <a:r>
              <a:rPr lang="en-US" sz="2000" b="1" i="1" dirty="0">
                <a:solidFill>
                  <a:schemeClr val="accent4"/>
                </a:solidFill>
                <a:latin typeface="IBM Plex Sans" panose="020B0503050203000203"/>
              </a:rPr>
              <a:t>Americans</a:t>
            </a:r>
          </a:p>
        </p:txBody>
      </p:sp>
    </p:spTree>
    <p:extLst>
      <p:ext uri="{BB962C8B-B14F-4D97-AF65-F5344CB8AC3E}">
        <p14:creationId xmlns:p14="http://schemas.microsoft.com/office/powerpoint/2010/main" val="3302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  <p:bldP spid="29" grpId="0" animBg="1"/>
      <p:bldP spid="30" grpId="0"/>
      <p:bldP spid="40" grpId="0"/>
      <p:bldP spid="41" grpId="0" animBg="1"/>
      <p:bldP spid="42" grpId="0" animBg="1"/>
      <p:bldP spid="43" grpId="0"/>
      <p:bldP spid="44" grpId="0"/>
      <p:bldP spid="49" grpId="0" animBg="1"/>
      <p:bldP spid="50" grpId="0" animBg="1"/>
      <p:bldP spid="51" grpId="0"/>
      <p:bldP spid="52" grpId="0"/>
      <p:bldP spid="53" grpId="0"/>
      <p:bldP spid="9" grpId="0" animBg="1"/>
      <p:bldP spid="54" grpId="0" animBg="1"/>
      <p:bldP spid="55" grpId="0"/>
      <p:bldP spid="56" grpId="0" animBg="1"/>
      <p:bldP spid="57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69" grpId="0" animBg="1"/>
      <p:bldP spid="70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#1: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8696F4-0E71-448F-B0BB-9E9A6E2F9172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BCDF1-AB4B-4D34-81FD-D13934DC8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57EA4B-9307-49DE-8DA4-576F5FF8D5E7}"/>
              </a:ext>
            </a:extLst>
          </p:cNvPr>
          <p:cNvSpPr/>
          <p:nvPr/>
        </p:nvSpPr>
        <p:spPr>
          <a:xfrm>
            <a:off x="165633" y="6544684"/>
            <a:ext cx="10744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https://www.eatrightpro.org/-/media/eatrightpro-files/practice/position-and-practice-papers/position-papers/micronutrientsupplementation.pdf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F0FF4B7-0A19-440E-8487-F955774CF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991371"/>
              </p:ext>
            </p:extLst>
          </p:nvPr>
        </p:nvGraphicFramePr>
        <p:xfrm>
          <a:off x="531812" y="1447800"/>
          <a:ext cx="10972800" cy="5072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C8EA0E3-A82C-4FC0-975C-3A334E66368E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10134600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Helpful in meeting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350086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2006/documentManagement/types"/>
    <ds:schemaRef ds:uri="http://schemas.microsoft.com/office/2006/metadata/properties"/>
    <ds:schemaRef ds:uri="40262f94-9f35-4ac3-9a90-690165a166b7"/>
    <ds:schemaRef ds:uri="a4f35948-e619-41b3-aa29-22878b09cfd2"/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7131</TotalTime>
  <Words>2424</Words>
  <Application>Microsoft Office PowerPoint</Application>
  <PresentationFormat>Custom</PresentationFormat>
  <Paragraphs>407</Paragraphs>
  <Slides>47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Constantia</vt:lpstr>
      <vt:lpstr>Courier New</vt:lpstr>
      <vt:lpstr>IBM Plex Sans</vt:lpstr>
      <vt:lpstr>Source Sans Pro</vt:lpstr>
      <vt:lpstr>times new roman</vt:lpstr>
      <vt:lpstr>Wingdings</vt:lpstr>
      <vt:lpstr>Cooking 16x9</vt:lpstr>
      <vt:lpstr>Supplements vs. Foods: What’s the Verdict?</vt:lpstr>
      <vt:lpstr>InstaPoll</vt:lpstr>
      <vt:lpstr>Supplements- Defined</vt:lpstr>
      <vt:lpstr>2015-2020 Dietary Guidelines</vt:lpstr>
      <vt:lpstr>Supplement Chat</vt:lpstr>
      <vt:lpstr>Debate Format</vt:lpstr>
      <vt:lpstr>InstaPoll</vt:lpstr>
      <vt:lpstr>Point #1:  </vt:lpstr>
      <vt:lpstr>Point #1:  </vt:lpstr>
      <vt:lpstr>Point #1:  </vt:lpstr>
      <vt:lpstr>Counter-point #1:  </vt:lpstr>
      <vt:lpstr>Counter-point #1:  </vt:lpstr>
      <vt:lpstr>Counter-point #1:  </vt:lpstr>
      <vt:lpstr>Counter-point #1:  </vt:lpstr>
      <vt:lpstr>Counter-point #1:  </vt:lpstr>
      <vt:lpstr>Counter-point #1:  </vt:lpstr>
      <vt:lpstr>Questions?</vt:lpstr>
      <vt:lpstr>Point #2:  </vt:lpstr>
      <vt:lpstr>Point #2:  </vt:lpstr>
      <vt:lpstr>Point #2:  </vt:lpstr>
      <vt:lpstr>Point #2:  </vt:lpstr>
      <vt:lpstr>Point #2:  </vt:lpstr>
      <vt:lpstr>Counter-Point #2:  </vt:lpstr>
      <vt:lpstr>Counter-Point #2:  </vt:lpstr>
      <vt:lpstr>Counter-Point #2:  </vt:lpstr>
      <vt:lpstr>Counter-Point #2:  </vt:lpstr>
      <vt:lpstr>Counter-Point #2:  </vt:lpstr>
      <vt:lpstr>Counter-Point #2:  </vt:lpstr>
      <vt:lpstr>Counter-Point #2:  </vt:lpstr>
      <vt:lpstr>Questions?</vt:lpstr>
      <vt:lpstr>Point #3:  </vt:lpstr>
      <vt:lpstr>Point #3:  </vt:lpstr>
      <vt:lpstr>Point #3:  </vt:lpstr>
      <vt:lpstr>Point #3:  </vt:lpstr>
      <vt:lpstr>Counter-point #3:  </vt:lpstr>
      <vt:lpstr>Counter-point #3:  </vt:lpstr>
      <vt:lpstr>Counter-point #3:  </vt:lpstr>
      <vt:lpstr>Questions?</vt:lpstr>
      <vt:lpstr>Point #4:  </vt:lpstr>
      <vt:lpstr>Point #4:  </vt:lpstr>
      <vt:lpstr>Point #4:  </vt:lpstr>
      <vt:lpstr>Counter-point #4:  </vt:lpstr>
      <vt:lpstr>Counter-point #4:  </vt:lpstr>
      <vt:lpstr>Counter-point #4:  </vt:lpstr>
      <vt:lpstr>Questions?</vt:lpstr>
      <vt:lpstr>Install Poll</vt:lpstr>
      <vt:lpstr>Wrap-up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Water-Soluble Vitamins: B Vitamins and Vitamin C</dc:title>
  <dc:creator>Michele Hockett Cooper</dc:creator>
  <cp:lastModifiedBy>Michele Hockett Cooper</cp:lastModifiedBy>
  <cp:revision>142</cp:revision>
  <dcterms:created xsi:type="dcterms:W3CDTF">2020-07-12T15:00:15Z</dcterms:created>
  <dcterms:modified xsi:type="dcterms:W3CDTF">2021-04-14T02:55:54Z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